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 id="2147483687" r:id="rId7"/>
  </p:sldMasterIdLst>
  <p:notesMasterIdLst>
    <p:notesMasterId r:id="rId44"/>
  </p:notesMasterIdLst>
  <p:sldIdLst>
    <p:sldId id="3216" r:id="rId8"/>
    <p:sldId id="3208" r:id="rId9"/>
    <p:sldId id="3209" r:id="rId10"/>
    <p:sldId id="3210" r:id="rId11"/>
    <p:sldId id="3211" r:id="rId12"/>
    <p:sldId id="3220" r:id="rId13"/>
    <p:sldId id="1946" r:id="rId14"/>
    <p:sldId id="3214" r:id="rId15"/>
    <p:sldId id="3226" r:id="rId16"/>
    <p:sldId id="3218" r:id="rId17"/>
    <p:sldId id="3227" r:id="rId18"/>
    <p:sldId id="3239" r:id="rId19"/>
    <p:sldId id="3238" r:id="rId20"/>
    <p:sldId id="3237" r:id="rId21"/>
    <p:sldId id="3195" r:id="rId22"/>
    <p:sldId id="954" r:id="rId23"/>
    <p:sldId id="3197" r:id="rId24"/>
    <p:sldId id="3198" r:id="rId25"/>
    <p:sldId id="1959" r:id="rId26"/>
    <p:sldId id="3201" r:id="rId27"/>
    <p:sldId id="3231" r:id="rId28"/>
    <p:sldId id="3243" r:id="rId29"/>
    <p:sldId id="3242" r:id="rId30"/>
    <p:sldId id="3234" r:id="rId31"/>
    <p:sldId id="3235" r:id="rId32"/>
    <p:sldId id="3233" r:id="rId33"/>
    <p:sldId id="3232" r:id="rId34"/>
    <p:sldId id="3236" r:id="rId35"/>
    <p:sldId id="3240" r:id="rId36"/>
    <p:sldId id="3241" r:id="rId37"/>
    <p:sldId id="3221" r:id="rId38"/>
    <p:sldId id="3224" r:id="rId39"/>
    <p:sldId id="2050" r:id="rId40"/>
    <p:sldId id="3225" r:id="rId41"/>
    <p:sldId id="996" r:id="rId42"/>
    <p:sldId id="320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0B09438-CEC9-480D-9D3F-A9070A6BA0C9}">
          <p14:sldIdLst>
            <p14:sldId id="3216"/>
            <p14:sldId id="3208"/>
            <p14:sldId id="3209"/>
            <p14:sldId id="3210"/>
            <p14:sldId id="3211"/>
            <p14:sldId id="3220"/>
            <p14:sldId id="1946"/>
            <p14:sldId id="3214"/>
            <p14:sldId id="3226"/>
            <p14:sldId id="3218"/>
            <p14:sldId id="3227"/>
            <p14:sldId id="3239"/>
            <p14:sldId id="3238"/>
            <p14:sldId id="3237"/>
            <p14:sldId id="3195"/>
          </p14:sldIdLst>
        </p14:section>
        <p14:section name="Study1" id="{61F920AC-6FE9-4618-A022-536B8AEBB782}">
          <p14:sldIdLst>
            <p14:sldId id="954"/>
            <p14:sldId id="3197"/>
            <p14:sldId id="3198"/>
            <p14:sldId id="1959"/>
            <p14:sldId id="3201"/>
            <p14:sldId id="3231"/>
            <p14:sldId id="3243"/>
            <p14:sldId id="3242"/>
            <p14:sldId id="3234"/>
            <p14:sldId id="3235"/>
            <p14:sldId id="3233"/>
            <p14:sldId id="3232"/>
            <p14:sldId id="3236"/>
          </p14:sldIdLst>
        </p14:section>
        <p14:section name="Study1-Study2" id="{8BA13B79-BCC5-4A64-A82B-FAC0C9F55A06}">
          <p14:sldIdLst>
            <p14:sldId id="3240"/>
          </p14:sldIdLst>
        </p14:section>
        <p14:section name="Study2" id="{FF4F13EE-C2FF-459C-8577-516E7672FC3B}">
          <p14:sldIdLst>
            <p14:sldId id="3241"/>
            <p14:sldId id="3221"/>
            <p14:sldId id="3224"/>
            <p14:sldId id="2050"/>
            <p14:sldId id="3225"/>
            <p14:sldId id="996"/>
            <p14:sldId id="320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A5858F-8080-C2BA-B510-F4F1DFC1D731}" name="Sasa Junuzovic" initials="SJ" userId="S::sasajun@microsoft.com::9e68e7af-bb3a-41a7-83b4-1c8623c2a1bb" providerId="AD"/>
  <p188:author id="{B00CFCA4-A694-5D97-CCA8-9799C0EC0F64}" name="Dhruv Jain" initials="DJ" userId="S::t-djain@microsoft.com::84bb83dd-09d9-4d55-a8aa-58722f62a6c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hruv Jain" initials="DJ" lastIdx="1" clrIdx="0">
    <p:extLst>
      <p:ext uri="{19B8F6BF-5375-455C-9EA6-DF929625EA0E}">
        <p15:presenceInfo xmlns:p15="http://schemas.microsoft.com/office/powerpoint/2012/main" userId="c8b11ead6c7446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243"/>
    <a:srgbClr val="FABE00"/>
    <a:srgbClr val="FFFFFF"/>
    <a:srgbClr val="B48900"/>
    <a:srgbClr val="D6A300"/>
    <a:srgbClr val="5DD5FF"/>
    <a:srgbClr val="BBC6E4"/>
    <a:srgbClr val="926B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4" autoAdjust="0"/>
    <p:restoredTop sz="75519" autoAdjust="0"/>
  </p:normalViewPr>
  <p:slideViewPr>
    <p:cSldViewPr snapToGrid="0">
      <p:cViewPr varScale="1">
        <p:scale>
          <a:sx n="93" d="100"/>
          <a:sy n="93" d="100"/>
        </p:scale>
        <p:origin x="1410" y="102"/>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377BE-748B-4334-A728-7DB8D624E9F7}" type="datetimeFigureOut">
              <a:rPr lang="en-US" smtClean="0"/>
              <a:t>7/1/2021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3F3794-DB70-4057-AA94-EB6A9E3D0687}" type="slidenum">
              <a:rPr lang="en-US" smtClean="0"/>
              <a:t>‹#›</a:t>
            </a:fld>
            <a:endParaRPr lang="en-US"/>
          </a:p>
        </p:txBody>
      </p:sp>
    </p:spTree>
    <p:extLst>
      <p:ext uri="{BB962C8B-B14F-4D97-AF65-F5344CB8AC3E}">
        <p14:creationId xmlns:p14="http://schemas.microsoft.com/office/powerpoint/2010/main" val="3708467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Hello! I am DJ from the University of Washington. But this work was done as part of my summer internship at Microsoft Research, looking at taxonomy of sounds in virtual reality.</a:t>
            </a: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1</a:t>
            </a:fld>
            <a:endParaRPr lang="en-US"/>
          </a:p>
        </p:txBody>
      </p:sp>
    </p:spTree>
    <p:extLst>
      <p:ext uri="{BB962C8B-B14F-4D97-AF65-F5344CB8AC3E}">
        <p14:creationId xmlns:p14="http://schemas.microsoft.com/office/powerpoint/2010/main" val="3832376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Most prior taxonomies focus on organizing real-world sounds such as [</a:t>
            </a:r>
            <a:r>
              <a:rPr lang="en-US" sz="1800" b="1" i="0" u="none" strike="noStrike" dirty="0">
                <a:solidFill>
                  <a:srgbClr val="000000"/>
                </a:solidFill>
                <a:effectLst/>
                <a:latin typeface="Arial" panose="020B0604020202020204" pitchFamily="34" charset="0"/>
              </a:rPr>
              <a:t>slide</a:t>
            </a:r>
            <a:r>
              <a:rPr lang="en-US" sz="1800" b="0" i="0" u="none" strike="noStrike" dirty="0">
                <a:solidFill>
                  <a:srgbClr val="000000"/>
                </a:solidFill>
                <a:effectLst/>
                <a:latin typeface="Arial" panose="020B0604020202020204" pitchFamily="34" charset="0"/>
              </a:rPr>
              <a:t>] urban sounds, [slide] animal calls, and [slide] music.</a:t>
            </a:r>
          </a:p>
          <a:p>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Arial" panose="020B0604020202020204" pitchFamily="34" charset="0"/>
              </a:rPr>
              <a:t>[don’t slide]</a:t>
            </a:r>
            <a:r>
              <a:rPr lang="en-US" sz="1800" b="0" i="0" u="none" strike="noStrike" dirty="0">
                <a:solidFill>
                  <a:srgbClr val="000000"/>
                </a:solidFill>
                <a:effectLst/>
                <a:latin typeface="Arial" panose="020B0604020202020204" pitchFamily="34" charset="0"/>
              </a:rPr>
              <a:t> But, VR also includes many synthetic sounds and exaggerated real-world sounds, and so the real-world sound taxonomies cannot be used for VR. Which is why we turned to… [slide]</a:t>
            </a:r>
          </a:p>
        </p:txBody>
      </p:sp>
      <p:sp>
        <p:nvSpPr>
          <p:cNvPr id="4" name="Slide Number Placeholder 3"/>
          <p:cNvSpPr>
            <a:spLocks noGrp="1"/>
          </p:cNvSpPr>
          <p:nvPr>
            <p:ph type="sldNum" sz="quarter" idx="5"/>
          </p:nvPr>
        </p:nvSpPr>
        <p:spPr/>
        <p:txBody>
          <a:bodyPr/>
          <a:lstStyle/>
          <a:p>
            <a:fld id="{CE3F3794-DB70-4057-AA94-EB6A9E3D0687}" type="slidenum">
              <a:rPr lang="en-US" smtClean="0"/>
              <a:t>10</a:t>
            </a:fld>
            <a:endParaRPr lang="en-US"/>
          </a:p>
        </p:txBody>
      </p:sp>
    </p:spTree>
    <p:extLst>
      <p:ext uri="{BB962C8B-B14F-4D97-AF65-F5344CB8AC3E}">
        <p14:creationId xmlns:p14="http://schemas.microsoft.com/office/powerpoint/2010/main" val="1829921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investigating the sounds taxonomies for 2D video games and films.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However, [slide] we found that they have several limitations. First, these taxonomies either cover the [</a:t>
            </a:r>
            <a:r>
              <a:rPr lang="en-US" sz="1200" b="1" i="0" u="none" strike="noStrike" dirty="0">
                <a:solidFill>
                  <a:srgbClr val="000000"/>
                </a:solidFill>
                <a:effectLst/>
                <a:latin typeface="Arial" panose="020B0604020202020204" pitchFamily="34" charset="0"/>
              </a:rPr>
              <a:t>slide</a:t>
            </a:r>
            <a:r>
              <a:rPr lang="en-US" sz="1200" b="0" i="0" u="none" strike="noStrike" dirty="0">
                <a:solidFill>
                  <a:srgbClr val="000000"/>
                </a:solidFill>
                <a:effectLst/>
                <a:latin typeface="Arial" panose="020B0604020202020204" pitchFamily="34" charset="0"/>
              </a:rPr>
              <a:t>] source or the intended functionality of the sounds but not both. </a:t>
            </a:r>
            <a:r>
              <a:rPr lang="en-US" sz="1200" b="1" i="0" u="none" strike="noStrike" dirty="0">
                <a:solidFill>
                  <a:srgbClr val="000000"/>
                </a:solidFill>
                <a:effectLst/>
                <a:latin typeface="Arial" panose="020B0604020202020204" pitchFamily="34" charset="0"/>
              </a:rPr>
              <a:t>[don’t slide] </a:t>
            </a:r>
            <a:r>
              <a:rPr lang="en-US" sz="1200" b="0" i="0" u="none" strike="noStrike" dirty="0">
                <a:solidFill>
                  <a:srgbClr val="000000"/>
                </a:solidFill>
                <a:effectLst/>
                <a:latin typeface="Arial" panose="020B0604020202020204" pitchFamily="34" charset="0"/>
              </a:rPr>
              <a:t>Past work has shown that if you only cover one dimension, it could be lead to ambiguity in certain nuanced meanings of sounds. For example, [slide] a character speech which is a source of the sound, can either represent [slide] critical information in a game such as [slide] a narrator’s speech [pause]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[don’t slide] …or it could be meant to [slide] increase realism, as in crowd noise [don’t slide] So, in this example, the same source could have two different intents, but past taxonomies do not account for both. [slide]</a:t>
            </a:r>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973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investigating the sounds taxonomies for 2D video games and films.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However, [slide] we found that they have several limitations. First, these taxonomies either cover the [</a:t>
            </a:r>
            <a:r>
              <a:rPr lang="en-US" sz="1800" b="1" i="0" u="none" strike="noStrike" dirty="0">
                <a:solidFill>
                  <a:srgbClr val="000000"/>
                </a:solidFill>
                <a:effectLst/>
                <a:latin typeface="Arial" panose="020B0604020202020204" pitchFamily="34" charset="0"/>
              </a:rPr>
              <a:t>slide</a:t>
            </a:r>
            <a:r>
              <a:rPr lang="en-US" sz="1800" b="0" i="0" u="none" strike="noStrike" dirty="0">
                <a:solidFill>
                  <a:srgbClr val="000000"/>
                </a:solidFill>
                <a:effectLst/>
                <a:latin typeface="Arial" panose="020B0604020202020204" pitchFamily="34" charset="0"/>
              </a:rPr>
              <a:t>] source or the intended functionality of the sounds but not both. </a:t>
            </a:r>
            <a:r>
              <a:rPr lang="en-US" sz="1800" b="1" i="0" u="none" strike="noStrike" dirty="0">
                <a:solidFill>
                  <a:srgbClr val="000000"/>
                </a:solidFill>
                <a:effectLst/>
                <a:latin typeface="Arial" panose="020B0604020202020204" pitchFamily="34" charset="0"/>
              </a:rPr>
              <a:t>[don’t slide] </a:t>
            </a:r>
            <a:r>
              <a:rPr lang="en-US" sz="1800" b="0" i="0" u="none" strike="noStrike" dirty="0">
                <a:solidFill>
                  <a:srgbClr val="000000"/>
                </a:solidFill>
                <a:effectLst/>
                <a:latin typeface="Arial" panose="020B0604020202020204" pitchFamily="34" charset="0"/>
              </a:rPr>
              <a:t>Past work has shown that if you only cover one dimension, it could be lead to ambiguity in certain nuanced meanings of sounds. For example, [slide] a character speech which is a source of the sound, can either represent [slide] critical information in a game such as [slide] a narrator’s speech [pause]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[don’t slide] …or it could be meant to [slide] increase realism, as in crowd noise [don’t slide] So, in this example, the same source could have two different intents, but past taxonomies do not account for both. [slide]</a:t>
            </a:r>
            <a:endParaRPr lang="en-US" sz="18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85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investigating the sounds taxonomies for 2D video games and films.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However, [slide] we found that they have several limitations. First, these taxonomies either cover the [</a:t>
            </a:r>
            <a:r>
              <a:rPr lang="en-US" sz="1200" b="1" i="0" u="none" strike="noStrike" dirty="0">
                <a:solidFill>
                  <a:srgbClr val="000000"/>
                </a:solidFill>
                <a:effectLst/>
                <a:latin typeface="Arial" panose="020B0604020202020204" pitchFamily="34" charset="0"/>
              </a:rPr>
              <a:t>slide</a:t>
            </a:r>
            <a:r>
              <a:rPr lang="en-US" sz="1200" b="0" i="0" u="none" strike="noStrike" dirty="0">
                <a:solidFill>
                  <a:srgbClr val="000000"/>
                </a:solidFill>
                <a:effectLst/>
                <a:latin typeface="Arial" panose="020B0604020202020204" pitchFamily="34" charset="0"/>
              </a:rPr>
              <a:t>] source or the intended functionality of the sounds but not both. </a:t>
            </a:r>
            <a:r>
              <a:rPr lang="en-US" sz="1200" b="1" i="0" u="none" strike="noStrike" dirty="0">
                <a:solidFill>
                  <a:srgbClr val="000000"/>
                </a:solidFill>
                <a:effectLst/>
                <a:latin typeface="Arial" panose="020B0604020202020204" pitchFamily="34" charset="0"/>
              </a:rPr>
              <a:t>[don’t slide] </a:t>
            </a:r>
            <a:r>
              <a:rPr lang="en-US" sz="1200" b="0" i="0" u="none" strike="noStrike" dirty="0">
                <a:solidFill>
                  <a:srgbClr val="000000"/>
                </a:solidFill>
                <a:effectLst/>
                <a:latin typeface="Arial" panose="020B0604020202020204" pitchFamily="34" charset="0"/>
              </a:rPr>
              <a:t>Past work has shown that if you only cover one dimension, it could be lead to ambiguity in certain nuanced meanings of sounds. For example, [slide] a character speech which is a source of the sound, can either represent [slide] critical information in a game such as [slide] a narrator’s speech [pause]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[don’t slide] …or it could be meant to [slide] increase realism, as in crowd noise [don’t slide] So, in this example, the same source could have two different intents, but past taxonomies do not account for both. [slide]</a:t>
            </a:r>
            <a:endParaRPr lang="en-US" sz="1200" dirty="0"/>
          </a:p>
        </p:txBody>
      </p:sp>
      <p:sp>
        <p:nvSpPr>
          <p:cNvPr id="4" name="Slide Number Placeholder 3"/>
          <p:cNvSpPr>
            <a:spLocks noGrp="1"/>
          </p:cNvSpPr>
          <p:nvPr>
            <p:ph type="sldNum" sz="quarter" idx="5"/>
          </p:nvPr>
        </p:nvSpPr>
        <p:spPr/>
        <p:txBody>
          <a:bodyPr/>
          <a:lstStyle/>
          <a:p>
            <a:fld id="{CE3F3794-DB70-4057-AA94-EB6A9E3D0687}" type="slidenum">
              <a:rPr lang="en-US" smtClean="0"/>
              <a:t>13</a:t>
            </a:fld>
            <a:endParaRPr lang="en-US"/>
          </a:p>
        </p:txBody>
      </p:sp>
    </p:spTree>
    <p:extLst>
      <p:ext uri="{BB962C8B-B14F-4D97-AF65-F5344CB8AC3E}">
        <p14:creationId xmlns:p14="http://schemas.microsoft.com/office/powerpoint/2010/main" val="2922563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[pause]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Then there are other limitations as well. Like, for example, prior taxonomies are meant for 2D games and movies and [slide] do not account for 3D spatial variations in VR. </a:t>
            </a:r>
          </a:p>
          <a:p>
            <a:endParaRPr lang="en-US" dirty="0"/>
          </a:p>
          <a:p>
            <a:r>
              <a:rPr lang="en-US" sz="1800" b="0" i="0" u="none" strike="noStrike" dirty="0">
                <a:solidFill>
                  <a:srgbClr val="000000"/>
                </a:solidFill>
                <a:effectLst/>
                <a:latin typeface="Arial" panose="020B0604020202020204" pitchFamily="34" charset="0"/>
              </a:rPr>
              <a:t>[don’t slide] And so, we needed a new taxonomy for VR sounds.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901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To build and evaluate this new taxonomy, we performed two studies. [slide] Study 1 included [slide] interviews with 10 VR sound designers to develop our taxonomy. [slide]And In Study 2, [slide] we evaluated our taxonomy by classifying sounds across 33 VR apps.</a:t>
            </a:r>
          </a:p>
          <a:p>
            <a:pPr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rtl="0">
              <a:spcBef>
                <a:spcPts val="1200"/>
              </a:spcBef>
              <a:spcAft>
                <a:spcPts val="1200"/>
              </a:spcAft>
            </a:pPr>
            <a:r>
              <a:rPr lang="en-US" sz="1800" b="1" i="0" u="none" strike="noStrike" dirty="0">
                <a:solidFill>
                  <a:srgbClr val="000000"/>
                </a:solidFill>
                <a:effectLst/>
                <a:latin typeface="Arial" panose="020B0604020202020204" pitchFamily="34" charset="0"/>
              </a:rPr>
              <a:t>[don’t slide]</a:t>
            </a:r>
            <a:r>
              <a:rPr lang="en-US" sz="1800" b="0" i="0" u="none" strike="noStrike" dirty="0">
                <a:solidFill>
                  <a:srgbClr val="000000"/>
                </a:solidFill>
                <a:effectLst/>
                <a:latin typeface="Arial" panose="020B0604020202020204" pitchFamily="34" charset="0"/>
              </a:rPr>
              <a:t> In this talk, I will focus on results from these two studies.</a:t>
            </a:r>
            <a:r>
              <a:rPr lang="en-US" sz="4000" b="0" i="0" u="none" strike="noStrike" dirty="0">
                <a:solidFill>
                  <a:schemeClr val="tx1"/>
                </a:solidFill>
                <a:effectLst/>
                <a:latin typeface="+mn-lt"/>
              </a:rPr>
              <a:t> </a:t>
            </a:r>
            <a:r>
              <a:rPr lang="en-US" sz="1800" b="0" i="0" u="none" strike="noStrike" dirty="0">
                <a:solidFill>
                  <a:srgbClr val="000000"/>
                </a:solidFill>
                <a:effectLst/>
                <a:latin typeface="Arial" panose="020B0604020202020204" pitchFamily="34" charset="0"/>
              </a:rPr>
              <a:t>Let’s start with the first one. </a:t>
            </a:r>
          </a:p>
          <a:p>
            <a:pPr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rtl="0">
              <a:spcBef>
                <a:spcPts val="1200"/>
              </a:spcBef>
              <a:spcAft>
                <a:spcPts val="1200"/>
              </a:spcAft>
            </a:pPr>
            <a:r>
              <a:rPr lang="en-US" sz="1800" b="0" i="0" u="none" strike="noStrike" dirty="0">
                <a:solidFill>
                  <a:srgbClr val="000000"/>
                </a:solidFill>
                <a:effectLst/>
                <a:latin typeface="Arial" panose="020B0604020202020204" pitchFamily="34" charset="0"/>
              </a:rPr>
              <a:t>[slide]</a:t>
            </a:r>
            <a:br>
              <a:rPr lang="en-US" sz="4000" dirty="0"/>
            </a:br>
            <a:endParaRPr lang="en-US" sz="2800" b="0" dirty="0">
              <a:effectLst/>
            </a:endParaRPr>
          </a:p>
          <a:p>
            <a:br>
              <a:rPr lang="en-US" sz="2800"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699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itchFamily="49" charset="0"/>
              <a:buNone/>
              <a:tabLst/>
              <a:defRPr/>
            </a:pPr>
            <a:r>
              <a:rPr lang="en-US" sz="1800" b="0" i="0" u="none" strike="noStrike" dirty="0">
                <a:solidFill>
                  <a:srgbClr val="000000"/>
                </a:solidFill>
                <a:effectLst/>
                <a:latin typeface="Arial" panose="020B0604020202020204" pitchFamily="34" charset="0"/>
              </a:rPr>
              <a:t>The [slide] goal of study 1 was to [slide] explore different ways in which sounds are used or represented in VR.</a:t>
            </a:r>
          </a:p>
          <a:p>
            <a:pPr marL="0" marR="0" lvl="0" indent="0" algn="l" defTabSz="914400" rtl="0" eaLnBrk="1" fontAlgn="auto" latinLnBrk="0" hangingPunct="1">
              <a:lnSpc>
                <a:spcPct val="100000"/>
              </a:lnSpc>
              <a:spcBef>
                <a:spcPts val="0"/>
              </a:spcBef>
              <a:spcAft>
                <a:spcPts val="0"/>
              </a:spcAft>
              <a:buClrTx/>
              <a:buSzTx/>
              <a:buFont typeface="Courier New" pitchFamily="49" charset="0"/>
              <a:buNone/>
              <a:tabLst/>
              <a:defRPr/>
            </a:pPr>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Courier New" pitchFamily="49" charset="0"/>
              <a:buNone/>
              <a:tabLst/>
              <a:defRPr/>
            </a:pPr>
            <a:r>
              <a:rPr lang="en-US" sz="1800" b="0" i="0" u="none" strike="noStrike" dirty="0">
                <a:solidFill>
                  <a:srgbClr val="000000"/>
                </a:solidFill>
                <a:effectLst/>
                <a:latin typeface="Arial" panose="020B0604020202020204" pitchFamily="34" charset="0"/>
              </a:rPr>
              <a:t>[slide] Our procedure included [slide] interviews with 10 VR sound designers on their experience of designing sounds for 2-3 commercially available VR apps.</a:t>
            </a:r>
          </a:p>
          <a:p>
            <a:pPr marL="0" marR="0" lvl="0" indent="0" algn="l" defTabSz="914400" rtl="0" eaLnBrk="1" fontAlgn="auto" latinLnBrk="0" hangingPunct="1">
              <a:lnSpc>
                <a:spcPct val="100000"/>
              </a:lnSpc>
              <a:spcBef>
                <a:spcPts val="0"/>
              </a:spcBef>
              <a:spcAft>
                <a:spcPts val="0"/>
              </a:spcAft>
              <a:buClrTx/>
              <a:buSzTx/>
              <a:buFont typeface="Courier New" pitchFamily="49" charset="0"/>
              <a:buNone/>
              <a:tabLst/>
              <a:defRPr/>
            </a:pPr>
            <a:endParaRPr lang="en-US" sz="1800" b="0" i="0" u="none" strike="noStrike" dirty="0">
              <a:solidFill>
                <a:srgbClr val="000000"/>
              </a:solidFill>
              <a:effectLst/>
              <a:latin typeface="Arial" panose="020B0604020202020204" pitchFamily="34" charset="0"/>
            </a:endParaRPr>
          </a:p>
          <a:p>
            <a:pPr rtl="0">
              <a:spcBef>
                <a:spcPts val="1200"/>
              </a:spcBef>
              <a:spcAft>
                <a:spcPts val="1200"/>
              </a:spcAft>
            </a:pPr>
            <a:r>
              <a:rPr lang="en-US" sz="1800" b="0" i="0" u="none" strike="noStrike" dirty="0">
                <a:solidFill>
                  <a:srgbClr val="000000"/>
                </a:solidFill>
                <a:effectLst/>
                <a:latin typeface="Arial" panose="020B0604020202020204" pitchFamily="34" charset="0"/>
              </a:rPr>
              <a:t>[slide] Using open, axial, and selective coding, we articulated our taxonomy of sounds and other findings related to sound design in VR. </a:t>
            </a:r>
          </a:p>
          <a:p>
            <a:pPr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rtl="0">
              <a:spcBef>
                <a:spcPts val="1200"/>
              </a:spcBef>
              <a:spcAft>
                <a:spcPts val="1200"/>
              </a:spcAft>
            </a:pPr>
            <a:r>
              <a:rPr lang="en-US" sz="1800" b="1" i="0" u="none" strike="noStrike" dirty="0">
                <a:solidFill>
                  <a:srgbClr val="000000"/>
                </a:solidFill>
                <a:effectLst/>
                <a:latin typeface="Arial" panose="020B0604020202020204" pitchFamily="34" charset="0"/>
              </a:rPr>
              <a:t>[don’t slide]</a:t>
            </a:r>
            <a:r>
              <a:rPr lang="en-US" sz="1800" b="0" i="0" u="none" strike="noStrike" dirty="0">
                <a:solidFill>
                  <a:srgbClr val="000000"/>
                </a:solidFill>
                <a:effectLst/>
                <a:latin typeface="Arial" panose="020B0604020202020204" pitchFamily="34" charset="0"/>
              </a:rPr>
              <a:t> Let’s discuss some highlights. [slide]</a:t>
            </a:r>
            <a:br>
              <a:rPr lang="en-US" dirty="0"/>
            </a:br>
            <a:endParaRPr lang="en-US" b="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415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Sound designers described that there is no agreed upon terminology or common language for describing sounds in VR, which makes it difficult to collaborate with others… as described by one of our participants [slide]</a:t>
            </a:r>
            <a:br>
              <a:rPr lang="en-US" dirty="0"/>
            </a:b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17</a:t>
            </a:fld>
            <a:endParaRPr lang="en-US"/>
          </a:p>
        </p:txBody>
      </p:sp>
    </p:spTree>
    <p:extLst>
      <p:ext uri="{BB962C8B-B14F-4D97-AF65-F5344CB8AC3E}">
        <p14:creationId xmlns:p14="http://schemas.microsoft.com/office/powerpoint/2010/main" val="3346324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[after reading, don’t slide] </a:t>
            </a:r>
            <a:r>
              <a:rPr lang="en-US" sz="1800" b="0" i="0" u="none" strike="noStrike" dirty="0">
                <a:solidFill>
                  <a:srgbClr val="000000"/>
                </a:solidFill>
                <a:effectLst/>
                <a:latin typeface="Arial" panose="020B0604020202020204" pitchFamily="34" charset="0"/>
              </a:rPr>
              <a:t>But the good news is that through multiple rounds of open, axial, and selective coding, we were able to articulate a taxonomy of sounds that all designers agreed with.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491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None/>
            </a:pPr>
            <a:r>
              <a:rPr lang="en-US" sz="1800" b="0" i="0" u="none" strike="noStrike" dirty="0">
                <a:solidFill>
                  <a:srgbClr val="000000"/>
                </a:solidFill>
                <a:effectLst/>
                <a:latin typeface="Arial" panose="020B0604020202020204" pitchFamily="34" charset="0"/>
              </a:rPr>
              <a:t>[pause] This taxonomy contains two dimensions: [slide] sound source and [slide] sound intent. </a:t>
            </a:r>
          </a:p>
          <a:p>
            <a:pPr marL="0" indent="0">
              <a:lnSpc>
                <a:spcPct val="110000"/>
              </a:lnSpc>
              <a:buNone/>
            </a:pPr>
            <a:endParaRPr lang="en-US" sz="1800" b="0" i="0" u="none" strike="noStrike" dirty="0">
              <a:solidFill>
                <a:srgbClr val="000000"/>
              </a:solidFill>
              <a:effectLst/>
              <a:latin typeface="Arial" panose="020B0604020202020204" pitchFamily="34" charset="0"/>
              <a:cs typeface="Segoe UI Light" panose="020B0502040204020203" pitchFamily="34" charset="0"/>
            </a:endParaRPr>
          </a:p>
          <a:p>
            <a:pPr marL="0" indent="0">
              <a:lnSpc>
                <a:spcPct val="110000"/>
              </a:lnSpc>
              <a:buNone/>
            </a:pPr>
            <a:r>
              <a:rPr lang="en-US" sz="1800" b="0" i="0" u="none" strike="noStrike" dirty="0">
                <a:solidFill>
                  <a:srgbClr val="000000"/>
                </a:solidFill>
                <a:effectLst/>
                <a:latin typeface="Arial" panose="020B0604020202020204" pitchFamily="34" charset="0"/>
                <a:cs typeface="Segoe UI Light" panose="020B0502040204020203" pitchFamily="34" charset="0"/>
              </a:rPr>
              <a:t>[slide]</a:t>
            </a:r>
            <a:endParaRPr lang="en-US" sz="12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282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So, sound is a very critical component of the VR world. It can provide critical information such as [slide] approaching enemy footsteps, can increase realism such as [slide] through a wind blowing sound, or add aesthetics to a VR app such as [slide] using water spill sounds.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800" b="0" i="0" u="none" strike="noStrike" dirty="0">
                <a:solidFill>
                  <a:srgbClr val="000000"/>
                </a:solidFill>
                <a:effectLst/>
                <a:latin typeface="Arial" panose="020B0604020202020204" pitchFamily="34" charset="0"/>
                <a:cs typeface="Segoe UI Light" panose="020B0502040204020203" pitchFamily="34" charset="0"/>
              </a:rPr>
            </a:br>
            <a:r>
              <a:rPr lang="en-US" sz="1800" b="0" i="0" u="none" strike="noStrike" dirty="0">
                <a:solidFill>
                  <a:srgbClr val="000000"/>
                </a:solidFill>
                <a:effectLst/>
                <a:latin typeface="Arial" panose="020B0604020202020204" pitchFamily="34" charset="0"/>
                <a:cs typeface="Segoe UI Light" panose="020B0502040204020203" pitchFamily="34" charset="0"/>
              </a:rPr>
              <a:t>However, [slide]</a:t>
            </a:r>
            <a:endParaRPr lang="en-US" sz="12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CE3F3794-DB70-4057-AA94-EB6A9E3D0687}" type="slidenum">
              <a:rPr lang="en-US" smtClean="0"/>
              <a:t>2</a:t>
            </a:fld>
            <a:endParaRPr lang="en-US"/>
          </a:p>
        </p:txBody>
      </p:sp>
    </p:spTree>
    <p:extLst>
      <p:ext uri="{BB962C8B-B14F-4D97-AF65-F5344CB8AC3E}">
        <p14:creationId xmlns:p14="http://schemas.microsoft.com/office/powerpoint/2010/main" val="2932603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None/>
            </a:pPr>
            <a:r>
              <a:rPr lang="en-US" sz="1200" b="0" i="0" u="none" strike="noStrike" dirty="0">
                <a:solidFill>
                  <a:srgbClr val="000000"/>
                </a:solidFill>
                <a:effectLst/>
                <a:latin typeface="Arial" panose="020B0604020202020204" pitchFamily="34" charset="0"/>
              </a:rPr>
              <a:t>[don’t slide] Sound source represents the source that produced the sound such as a character or an object. Within this dimension, we have [slide] nine categories that describe various localized and non-localized sources of sounds. </a:t>
            </a:r>
          </a:p>
          <a:p>
            <a:pPr marL="0" indent="0">
              <a:lnSpc>
                <a:spcPct val="110000"/>
              </a:lnSpc>
              <a:buNone/>
            </a:pPr>
            <a:endParaRPr lang="en-US" sz="1200" b="0" i="0" u="none" strike="noStrike" dirty="0">
              <a:solidFill>
                <a:srgbClr val="000000"/>
              </a:solidFill>
              <a:effectLst/>
              <a:latin typeface="Arial" panose="020B0604020202020204" pitchFamily="34" charset="0"/>
            </a:endParaRPr>
          </a:p>
          <a:p>
            <a:pPr marL="0" indent="0">
              <a:lnSpc>
                <a:spcPct val="110000"/>
              </a:lnSpc>
              <a:buNone/>
            </a:pPr>
            <a:r>
              <a:rPr lang="en-US" sz="1200" b="1" i="0" u="none" strike="noStrike" dirty="0">
                <a:solidFill>
                  <a:srgbClr val="000000"/>
                </a:solidFill>
                <a:effectLst/>
                <a:latin typeface="Arial" panose="020B0604020202020204" pitchFamily="34" charset="0"/>
              </a:rPr>
              <a:t>[don’t slide] </a:t>
            </a:r>
            <a:r>
              <a:rPr lang="en-US" sz="1200" b="0" i="0" u="none" strike="noStrike" dirty="0">
                <a:solidFill>
                  <a:srgbClr val="000000"/>
                </a:solidFill>
                <a:effectLst/>
                <a:latin typeface="Arial" panose="020B0604020202020204" pitchFamily="34" charset="0"/>
              </a:rPr>
              <a:t>Some of these categories may appear to overlap such as interaction and notification sounds, but we have tested that are all mutually exclusive. [pause]</a:t>
            </a:r>
            <a:endParaRPr lang="en-US" sz="1800" b="0" dirty="0">
              <a:effectLst/>
            </a:endParaRPr>
          </a:p>
          <a:p>
            <a:endParaRPr lang="en-US" sz="1800" dirty="0"/>
          </a:p>
          <a:p>
            <a:r>
              <a:rPr lang="en-US" sz="1800" b="1" dirty="0"/>
              <a:t>[don’t slide] </a:t>
            </a:r>
            <a:r>
              <a:rPr lang="en-US" sz="1800" b="0" dirty="0"/>
              <a:t>Beyond the source, it’s also important to capture the intent of the sounds, since—as I described earlier— sound from the same source may have different intents. So, we have a second dimension, called [slide] </a:t>
            </a:r>
            <a:r>
              <a:rPr lang="en-US" sz="1200" b="0" i="0" u="none" strike="noStrike" dirty="0">
                <a:solidFill>
                  <a:srgbClr val="000000"/>
                </a:solidFill>
                <a:effectLst/>
                <a:latin typeface="Arial" panose="020B0604020202020204" pitchFamily="34" charset="0"/>
              </a:rPr>
              <a:t>sound intent, containing [slide] six categories such as sounds for conveying critical information or increasing realism. </a:t>
            </a:r>
          </a:p>
          <a:p>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[slide]</a:t>
            </a:r>
            <a:endParaRPr lang="en-US" sz="12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158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a:t>
            </a:r>
            <a:r>
              <a:rPr lang="en-US" sz="1800" b="1" i="0" u="none" strike="noStrike" dirty="0">
                <a:solidFill>
                  <a:srgbClr val="000000"/>
                </a:solidFill>
                <a:effectLst/>
                <a:latin typeface="Arial" panose="020B0604020202020204" pitchFamily="34" charset="0"/>
              </a:rPr>
              <a:t>naturalize</a:t>
            </a:r>
            <a:r>
              <a:rPr lang="en-US" sz="1800" b="0" i="0" u="none" strike="noStrike" dirty="0">
                <a:solidFill>
                  <a:srgbClr val="000000"/>
                </a:solidFill>
                <a:effectLst/>
                <a:latin typeface="Arial" panose="020B0604020202020204" pitchFamily="34" charset="0"/>
              </a:rPr>
              <a:t>] The richness of the taxonomy comes from the fact that is covers both the [slide] source and the [slide] intent of the sounds, is able to represent the sounds that originate from the VR world such as [slide] interaction sounds and the sounds that are played in the background like [slide] music, and that it represents both the 3D localized [slide] and non-localized [slide] sources of sounds.</a:t>
            </a:r>
          </a:p>
          <a:p>
            <a:pPr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rtl="0">
              <a:spcBef>
                <a:spcPts val="1200"/>
              </a:spcBef>
              <a:spcAft>
                <a:spcPts val="1200"/>
              </a:spcAft>
            </a:pPr>
            <a:r>
              <a:rPr lang="en-US" sz="1800" b="0" i="0" u="none" strike="noStrike" dirty="0">
                <a:solidFill>
                  <a:srgbClr val="000000"/>
                </a:solidFill>
                <a:effectLst/>
                <a:latin typeface="Arial" panose="020B0604020202020204" pitchFamily="34" charset="0"/>
              </a:rPr>
              <a:t>[slide]</a:t>
            </a:r>
            <a:br>
              <a:rPr lang="en-US" dirty="0"/>
            </a:br>
            <a:endParaRPr lang="en-US" sz="12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879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a:t>
            </a:r>
            <a:r>
              <a:rPr lang="en-US" sz="1800" b="1" i="0" u="none" strike="noStrike" dirty="0">
                <a:solidFill>
                  <a:srgbClr val="000000"/>
                </a:solidFill>
                <a:effectLst/>
                <a:latin typeface="Arial" panose="020B0604020202020204" pitchFamily="34" charset="0"/>
              </a:rPr>
              <a:t>emphasize</a:t>
            </a:r>
            <a:r>
              <a:rPr lang="en-US" sz="1800" b="0" i="0" u="none" strike="noStrike" dirty="0">
                <a:solidFill>
                  <a:srgbClr val="000000"/>
                </a:solidFill>
                <a:effectLst/>
                <a:latin typeface="Arial" panose="020B0604020202020204" pitchFamily="34" charset="0"/>
              </a:rPr>
              <a:t>] The richness of the taxonomy comes from the fact that is covers both the [slide] source and the [slide] intent of the sounds, is able to represent the sounds that originate from the VR world such as [slide] interaction sounds and the sounds that are played in the background like [slide] music, and that it represents both the 3D localized [slide] and non-localized [slide] sources of sounds.</a:t>
            </a:r>
          </a:p>
          <a:p>
            <a:pPr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rtl="0">
              <a:spcBef>
                <a:spcPts val="1200"/>
              </a:spcBef>
              <a:spcAft>
                <a:spcPts val="1200"/>
              </a:spcAft>
            </a:pPr>
            <a:r>
              <a:rPr lang="en-US" sz="1800" b="0" i="0" u="none" strike="noStrike" dirty="0">
                <a:solidFill>
                  <a:srgbClr val="000000"/>
                </a:solidFill>
                <a:effectLst/>
                <a:latin typeface="Arial" panose="020B0604020202020204" pitchFamily="34" charset="0"/>
              </a:rPr>
              <a:t>[slide]</a:t>
            </a:r>
            <a:br>
              <a:rPr lang="en-US" sz="1800" dirty="0"/>
            </a:br>
            <a:endParaRPr lang="en-US" sz="12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549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a:t>
            </a:r>
            <a:r>
              <a:rPr lang="en-US" sz="1800" b="1" i="0" u="none" strike="noStrike" dirty="0">
                <a:solidFill>
                  <a:srgbClr val="000000"/>
                </a:solidFill>
                <a:effectLst/>
                <a:latin typeface="Arial" panose="020B0604020202020204" pitchFamily="34" charset="0"/>
              </a:rPr>
              <a:t>emphasize</a:t>
            </a:r>
            <a:r>
              <a:rPr lang="en-US" sz="1800" b="0" i="0" u="none" strike="noStrike" dirty="0">
                <a:solidFill>
                  <a:srgbClr val="000000"/>
                </a:solidFill>
                <a:effectLst/>
                <a:latin typeface="Arial" panose="020B0604020202020204" pitchFamily="34" charset="0"/>
              </a:rPr>
              <a:t>] The richness of the taxonomy comes from the fact that is covers both the [slide] source and the [slide] intent of the sounds, is able to represent the sounds that originate from the VR world such as [slide] interaction sounds and the sounds that are played in the background like [slide] music, and that it represents both the 3D localized [slide] and non-localized [slide] sources of sounds.</a:t>
            </a:r>
          </a:p>
          <a:p>
            <a:pPr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rtl="0">
              <a:spcBef>
                <a:spcPts val="1200"/>
              </a:spcBef>
              <a:spcAft>
                <a:spcPts val="1200"/>
              </a:spcAft>
            </a:pPr>
            <a:r>
              <a:rPr lang="en-US" sz="1800" b="0" i="0" u="none" strike="noStrike" dirty="0">
                <a:solidFill>
                  <a:srgbClr val="000000"/>
                </a:solidFill>
                <a:effectLst/>
                <a:latin typeface="Arial" panose="020B0604020202020204" pitchFamily="34" charset="0"/>
              </a:rPr>
              <a:t>[slide]</a:t>
            </a:r>
            <a:br>
              <a:rPr lang="en-US" sz="1800" dirty="0"/>
            </a:br>
            <a:endParaRPr lang="en-US" sz="12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520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a:t>
            </a:r>
            <a:r>
              <a:rPr lang="en-US" sz="1200" b="1" i="0" u="none" strike="noStrike" dirty="0">
                <a:solidFill>
                  <a:srgbClr val="000000"/>
                </a:solidFill>
                <a:effectLst/>
                <a:latin typeface="Arial" panose="020B0604020202020204" pitchFamily="34" charset="0"/>
              </a:rPr>
              <a:t>emphasize</a:t>
            </a:r>
            <a:r>
              <a:rPr lang="en-US" sz="1200" b="0" i="0" u="none" strike="noStrike" dirty="0">
                <a:solidFill>
                  <a:srgbClr val="000000"/>
                </a:solidFill>
                <a:effectLst/>
                <a:latin typeface="Arial" panose="020B0604020202020204" pitchFamily="34" charset="0"/>
              </a:rPr>
              <a:t>] The richness of the taxonomy comes from the fact that is covers both the [slide] source and the [slide] intent of the sounds, is able to represent the sounds that originate from the VR world such as [slide] interaction sounds and the sounds that are played in the background like [slide] music, and that it represents both the 3D localized [slide] and non-localized [slide] sources of sounds.</a:t>
            </a:r>
          </a:p>
          <a:p>
            <a:pPr rtl="0">
              <a:spcBef>
                <a:spcPts val="1200"/>
              </a:spcBef>
              <a:spcAft>
                <a:spcPts val="1200"/>
              </a:spcAft>
            </a:pPr>
            <a:endParaRPr lang="en-US" sz="1200" b="0" i="0" u="none" strike="noStrike" dirty="0">
              <a:solidFill>
                <a:srgbClr val="000000"/>
              </a:solidFill>
              <a:effectLst/>
              <a:latin typeface="Arial" panose="020B0604020202020204" pitchFamily="34" charset="0"/>
            </a:endParaRPr>
          </a:p>
          <a:p>
            <a:pPr rtl="0">
              <a:spcBef>
                <a:spcPts val="1200"/>
              </a:spcBef>
              <a:spcAft>
                <a:spcPts val="1200"/>
              </a:spcAft>
            </a:pPr>
            <a:r>
              <a:rPr lang="en-US" sz="1200" b="0" i="0" u="none" strike="noStrike" dirty="0">
                <a:solidFill>
                  <a:srgbClr val="000000"/>
                </a:solidFill>
                <a:effectLst/>
                <a:latin typeface="Arial" panose="020B0604020202020204" pitchFamily="34" charset="0"/>
              </a:rPr>
              <a:t>[slide]</a:t>
            </a:r>
            <a:br>
              <a:rPr lang="en-US" dirty="0"/>
            </a:br>
            <a:endParaRPr lang="en-US" sz="10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677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a:t>
            </a:r>
            <a:r>
              <a:rPr lang="en-US" sz="1200" b="1" i="0" u="none" strike="noStrike" dirty="0">
                <a:solidFill>
                  <a:srgbClr val="000000"/>
                </a:solidFill>
                <a:effectLst/>
                <a:latin typeface="Arial" panose="020B0604020202020204" pitchFamily="34" charset="0"/>
              </a:rPr>
              <a:t>emphasize</a:t>
            </a:r>
            <a:r>
              <a:rPr lang="en-US" sz="1200" b="0" i="0" u="none" strike="noStrike" dirty="0">
                <a:solidFill>
                  <a:srgbClr val="000000"/>
                </a:solidFill>
                <a:effectLst/>
                <a:latin typeface="Arial" panose="020B0604020202020204" pitchFamily="34" charset="0"/>
              </a:rPr>
              <a:t>] The richness of the taxonomy comes from the fact that is covers both the [slide] source and the [slide] intent of the sounds, is able to represent the sounds that originate from the VR world such as [slide] interaction sounds and the sounds that are played in the background like [slide] music, and that it represents both the 3D localized [slide] and non-localized [slide] sources of sounds.</a:t>
            </a:r>
          </a:p>
          <a:p>
            <a:pPr rtl="0">
              <a:spcBef>
                <a:spcPts val="1200"/>
              </a:spcBef>
              <a:spcAft>
                <a:spcPts val="1200"/>
              </a:spcAft>
            </a:pPr>
            <a:endParaRPr lang="en-US" sz="1200" b="0" i="0" u="none" strike="noStrike" dirty="0">
              <a:solidFill>
                <a:srgbClr val="000000"/>
              </a:solidFill>
              <a:effectLst/>
              <a:latin typeface="Arial" panose="020B0604020202020204" pitchFamily="34" charset="0"/>
            </a:endParaRPr>
          </a:p>
          <a:p>
            <a:pPr rtl="0">
              <a:spcBef>
                <a:spcPts val="1200"/>
              </a:spcBef>
              <a:spcAft>
                <a:spcPts val="1200"/>
              </a:spcAft>
            </a:pPr>
            <a:r>
              <a:rPr lang="en-US" sz="1200" b="0" i="0" u="none" strike="noStrike" dirty="0">
                <a:solidFill>
                  <a:srgbClr val="000000"/>
                </a:solidFill>
                <a:effectLst/>
                <a:latin typeface="Arial" panose="020B0604020202020204" pitchFamily="34" charset="0"/>
              </a:rPr>
              <a:t>[slide]</a:t>
            </a:r>
            <a:br>
              <a:rPr lang="en-US" dirty="0"/>
            </a:br>
            <a:endParaRPr lang="en-US" sz="10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981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a:t>
            </a:r>
            <a:r>
              <a:rPr lang="en-US" sz="1200" b="1" i="0" u="none" strike="noStrike" dirty="0">
                <a:solidFill>
                  <a:srgbClr val="000000"/>
                </a:solidFill>
                <a:effectLst/>
                <a:latin typeface="Arial" panose="020B0604020202020204" pitchFamily="34" charset="0"/>
              </a:rPr>
              <a:t>emphasize</a:t>
            </a:r>
            <a:r>
              <a:rPr lang="en-US" sz="1200" b="0" i="0" u="none" strike="noStrike" dirty="0">
                <a:solidFill>
                  <a:srgbClr val="000000"/>
                </a:solidFill>
                <a:effectLst/>
                <a:latin typeface="Arial" panose="020B0604020202020204" pitchFamily="34" charset="0"/>
              </a:rPr>
              <a:t>] The richness of the taxonomy comes from the fact that is covers both the [slide] source and the [slide] intent of the sounds, is able to represent the sounds that originate from the VR world such as [slide] interaction sounds and the sounds that are played in the background like [slide] music, and that it represents both the 3D localized [slide] and non-localized [slide] sources of sounds.</a:t>
            </a:r>
          </a:p>
          <a:p>
            <a:pPr rtl="0">
              <a:spcBef>
                <a:spcPts val="1200"/>
              </a:spcBef>
              <a:spcAft>
                <a:spcPts val="1200"/>
              </a:spcAft>
            </a:pPr>
            <a:endParaRPr lang="en-US" sz="1200" b="0" i="0" u="none" strike="noStrike" dirty="0">
              <a:solidFill>
                <a:srgbClr val="000000"/>
              </a:solidFill>
              <a:effectLst/>
              <a:latin typeface="Arial" panose="020B0604020202020204" pitchFamily="34" charset="0"/>
            </a:endParaRPr>
          </a:p>
          <a:p>
            <a:pPr rtl="0">
              <a:spcBef>
                <a:spcPts val="1200"/>
              </a:spcBef>
              <a:spcAft>
                <a:spcPts val="1200"/>
              </a:spcAft>
            </a:pPr>
            <a:r>
              <a:rPr lang="en-US" sz="1200" b="0" i="0" u="none" strike="noStrike" dirty="0">
                <a:solidFill>
                  <a:srgbClr val="000000"/>
                </a:solidFill>
                <a:effectLst/>
                <a:latin typeface="Arial" panose="020B0604020202020204" pitchFamily="34" charset="0"/>
              </a:rPr>
              <a:t>[slide]</a:t>
            </a:r>
            <a:br>
              <a:rPr lang="en-US" dirty="0"/>
            </a:br>
            <a:endParaRPr lang="en-US" sz="10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946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a:t>
            </a:r>
            <a:r>
              <a:rPr lang="en-US" sz="1200" b="1" i="0" u="none" strike="noStrike" dirty="0">
                <a:solidFill>
                  <a:srgbClr val="000000"/>
                </a:solidFill>
                <a:effectLst/>
                <a:latin typeface="Arial" panose="020B0604020202020204" pitchFamily="34" charset="0"/>
              </a:rPr>
              <a:t>emphasize</a:t>
            </a:r>
            <a:r>
              <a:rPr lang="en-US" sz="1200" b="0" i="0" u="none" strike="noStrike" dirty="0">
                <a:solidFill>
                  <a:srgbClr val="000000"/>
                </a:solidFill>
                <a:effectLst/>
                <a:latin typeface="Arial" panose="020B0604020202020204" pitchFamily="34" charset="0"/>
              </a:rPr>
              <a:t>] The richness of the taxonomy comes from the fact that is covers both the [slide] source and the [slide] intent of the sounds, is able to represent the sounds that originate from the VR world such as [slide] interaction sounds and the sounds that are played in the background like [slide] music, and that it represents both the 3D localized [slide] and non-localized [slide] sources of sounds.</a:t>
            </a:r>
          </a:p>
          <a:p>
            <a:pPr rtl="0">
              <a:spcBef>
                <a:spcPts val="1200"/>
              </a:spcBef>
              <a:spcAft>
                <a:spcPts val="1200"/>
              </a:spcAft>
            </a:pPr>
            <a:endParaRPr lang="en-US" sz="1200" b="0" i="0" u="none" strike="noStrike" dirty="0">
              <a:solidFill>
                <a:srgbClr val="000000"/>
              </a:solidFill>
              <a:effectLst/>
              <a:latin typeface="Arial" panose="020B0604020202020204" pitchFamily="34" charset="0"/>
            </a:endParaRPr>
          </a:p>
          <a:p>
            <a:pPr rtl="0">
              <a:spcBef>
                <a:spcPts val="1200"/>
              </a:spcBef>
              <a:spcAft>
                <a:spcPts val="1200"/>
              </a:spcAft>
            </a:pPr>
            <a:r>
              <a:rPr lang="en-US" sz="1200" b="0" i="0" u="none" strike="noStrike" dirty="0">
                <a:solidFill>
                  <a:srgbClr val="000000"/>
                </a:solidFill>
                <a:effectLst/>
                <a:latin typeface="Arial" panose="020B0604020202020204" pitchFamily="34" charset="0"/>
              </a:rPr>
              <a:t>[slide]</a:t>
            </a:r>
            <a:br>
              <a:rPr lang="en-US" dirty="0"/>
            </a:br>
            <a:endParaRPr lang="en-US" sz="10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592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Okay, so that concludes our taxonomy. </a:t>
            </a:r>
            <a:r>
              <a:rPr lang="en-US" sz="1800" b="1" i="0" u="none" strike="noStrike" dirty="0">
                <a:solidFill>
                  <a:srgbClr val="000000"/>
                </a:solidFill>
                <a:effectLst/>
                <a:latin typeface="Arial" panose="020B0604020202020204" pitchFamily="34" charset="0"/>
              </a:rPr>
              <a:t>[don’t slide]</a:t>
            </a:r>
            <a:r>
              <a:rPr lang="en-US" sz="1800" b="0" i="0" u="none" strike="noStrike" dirty="0">
                <a:solidFill>
                  <a:srgbClr val="000000"/>
                </a:solidFill>
                <a:effectLst/>
                <a:latin typeface="Arial" panose="020B0604020202020204" pitchFamily="34" charset="0"/>
              </a:rPr>
              <a:t> We have other findings from Study 1 that conveys the richness of the VR sound design world and I urge you to check them out in the paper. [slide]</a:t>
            </a:r>
            <a:br>
              <a:rPr lang="en-US" dirty="0"/>
            </a:br>
            <a:endParaRPr lang="en-US" sz="12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523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dirty="0">
                <a:solidFill>
                  <a:prstClr val="white"/>
                </a:solidFill>
                <a:latin typeface="Segoe UI Light" pitchFamily="34" charset="0"/>
              </a:rPr>
              <a:t>[</a:t>
            </a:r>
            <a:r>
              <a:rPr lang="en-US" sz="1200" b="0" i="0" u="none" strike="noStrike" dirty="0">
                <a:solidFill>
                  <a:srgbClr val="000000"/>
                </a:solidFill>
                <a:effectLst/>
                <a:latin typeface="Arial" panose="020B0604020202020204" pitchFamily="34" charset="0"/>
              </a:rPr>
              <a:t>pause]</a:t>
            </a:r>
            <a:r>
              <a:rPr lang="en-US" sz="1200" b="1" i="0" u="none" strike="noStrike" dirty="0">
                <a:solidFill>
                  <a:srgbClr val="000000"/>
                </a:solidFill>
                <a:effectLst/>
                <a:latin typeface="Arial" panose="020B0604020202020204" pitchFamily="34" charset="0"/>
              </a:rPr>
              <a:t> </a:t>
            </a:r>
            <a:r>
              <a:rPr lang="en-US" sz="1200" b="0" i="0" u="none" strike="noStrike" dirty="0">
                <a:solidFill>
                  <a:srgbClr val="000000"/>
                </a:solidFill>
                <a:effectLst/>
                <a:latin typeface="Arial" panose="020B0604020202020204" pitchFamily="34" charset="0"/>
              </a:rPr>
              <a:t>Now that we have our taxonomy, we needed to evaluate how good it is. Whether it can really accurately represent VR sounds. So, we conducted a second study, </a:t>
            </a:r>
          </a:p>
          <a:p>
            <a:pPr rtl="0">
              <a:spcBef>
                <a:spcPts val="1200"/>
              </a:spcBef>
              <a:spcAft>
                <a:spcPts val="1200"/>
              </a:spcAft>
            </a:pPr>
            <a:endParaRPr lang="en-US" sz="1200" b="0" i="0" u="none" strike="noStrike" dirty="0">
              <a:solidFill>
                <a:srgbClr val="000000"/>
              </a:solidFill>
              <a:effectLst/>
              <a:latin typeface="Arial" panose="020B0604020202020204" pitchFamily="34" charset="0"/>
            </a:endParaRPr>
          </a:p>
          <a:p>
            <a:pPr rtl="0">
              <a:spcBef>
                <a:spcPts val="1200"/>
              </a:spcBef>
              <a:spcAft>
                <a:spcPts val="1200"/>
              </a:spcAft>
            </a:pPr>
            <a:r>
              <a:rPr lang="en-US" sz="1200" b="0" i="0" u="none" strike="noStrike" dirty="0">
                <a:solidFill>
                  <a:srgbClr val="000000"/>
                </a:solidFill>
                <a:effectLst/>
                <a:latin typeface="Arial" panose="020B0604020202020204" pitchFamily="34" charset="0"/>
              </a:rPr>
              <a:t>[slide]</a:t>
            </a:r>
          </a:p>
        </p:txBody>
      </p:sp>
      <p:sp>
        <p:nvSpPr>
          <p:cNvPr id="4" name="Slide Number Placeholder 3"/>
          <p:cNvSpPr>
            <a:spLocks noGrp="1"/>
          </p:cNvSpPr>
          <p:nvPr>
            <p:ph type="sldNum" sz="quarter" idx="5"/>
          </p:nvPr>
        </p:nvSpPr>
        <p:spPr/>
        <p:txBody>
          <a:bodyPr/>
          <a:lstStyle/>
          <a:p>
            <a:fld id="{CE3F3794-DB70-4057-AA94-EB6A9E3D0687}" type="slidenum">
              <a:rPr lang="en-US" smtClean="0"/>
              <a:t>29</a:t>
            </a:fld>
            <a:endParaRPr lang="en-US"/>
          </a:p>
        </p:txBody>
      </p:sp>
    </p:spTree>
    <p:extLst>
      <p:ext uri="{BB962C8B-B14F-4D97-AF65-F5344CB8AC3E}">
        <p14:creationId xmlns:p14="http://schemas.microsoft.com/office/powerpoint/2010/main" val="3842985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So, sound is a very critical component of the VR world. It can provide critical information such as [slide] approaching enemy footsteps, can increase realism such as [slide] through a wind blowing sound, or add aesthetics to a VR app such as [slide] using water spill sounds.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dirty="0">
                <a:solidFill>
                  <a:srgbClr val="000000"/>
                </a:solidFill>
                <a:effectLst/>
                <a:latin typeface="Arial" panose="020B0604020202020204" pitchFamily="34" charset="0"/>
                <a:cs typeface="Segoe UI Light" panose="020B0502040204020203" pitchFamily="34" charset="0"/>
              </a:rPr>
            </a:br>
            <a:r>
              <a:rPr lang="en-US" sz="1200" b="0" i="0" u="none" strike="noStrike" dirty="0">
                <a:solidFill>
                  <a:srgbClr val="000000"/>
                </a:solidFill>
                <a:effectLst/>
                <a:latin typeface="Arial" panose="020B0604020202020204" pitchFamily="34" charset="0"/>
                <a:cs typeface="Segoe UI Light" panose="020B0502040204020203" pitchFamily="34" charset="0"/>
              </a:rPr>
              <a:t>However, [slide]</a:t>
            </a:r>
            <a:endParaRPr lang="en-US" sz="10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CE3F3794-DB70-4057-AA94-EB6A9E3D0687}" type="slidenum">
              <a:rPr lang="en-US" smtClean="0"/>
              <a:t>3</a:t>
            </a:fld>
            <a:endParaRPr lang="en-US"/>
          </a:p>
        </p:txBody>
      </p:sp>
    </p:spTree>
    <p:extLst>
      <p:ext uri="{BB962C8B-B14F-4D97-AF65-F5344CB8AC3E}">
        <p14:creationId xmlns:p14="http://schemas.microsoft.com/office/powerpoint/2010/main" val="269420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[pause] with a goal of [slide] evaluating our taxonomy across VR apps. </a:t>
            </a:r>
          </a:p>
          <a:p>
            <a:pPr rtl="0">
              <a:spcBef>
                <a:spcPts val="1200"/>
              </a:spcBef>
              <a:spcAft>
                <a:spcPts val="1200"/>
              </a:spcAft>
            </a:pPr>
            <a:endParaRPr lang="en-US" sz="1200" b="0" i="0" u="none" strike="noStrike" dirty="0">
              <a:solidFill>
                <a:srgbClr val="000000"/>
              </a:solidFill>
              <a:effectLst/>
              <a:latin typeface="Arial" panose="020B0604020202020204" pitchFamily="34" charset="0"/>
            </a:endParaRPr>
          </a:p>
          <a:p>
            <a:pPr rtl="0">
              <a:spcBef>
                <a:spcPts val="1200"/>
              </a:spcBef>
              <a:spcAft>
                <a:spcPts val="1200"/>
              </a:spcAft>
            </a:pPr>
            <a:r>
              <a:rPr lang="en-US" sz="1200" b="0" i="0" u="none" strike="noStrike" dirty="0">
                <a:solidFill>
                  <a:srgbClr val="000000"/>
                </a:solidFill>
                <a:effectLst/>
                <a:latin typeface="Arial" panose="020B0604020202020204" pitchFamily="34" charset="0"/>
              </a:rPr>
              <a:t>We did this by [slide] using our taxonomy to analyze sounds in 33 VR across a variety of categories such as games, fitness, art. We recruited [slide] eight hearing HCI researchers who used and classified sounds in these VR apps using our taxonomy.</a:t>
            </a:r>
          </a:p>
          <a:p>
            <a:pPr rtl="0">
              <a:spcBef>
                <a:spcPts val="1200"/>
              </a:spcBef>
              <a:spcAft>
                <a:spcPts val="1200"/>
              </a:spcAft>
            </a:pPr>
            <a:endParaRPr lang="en-US" sz="1200" b="0" i="0" u="none" strike="noStrike" dirty="0">
              <a:solidFill>
                <a:srgbClr val="000000"/>
              </a:solidFill>
              <a:effectLst/>
              <a:latin typeface="Arial" panose="020B0604020202020204" pitchFamily="34" charset="0"/>
            </a:endParaRPr>
          </a:p>
          <a:p>
            <a:pPr rtl="0">
              <a:spcBef>
                <a:spcPts val="1200"/>
              </a:spcBef>
              <a:spcAft>
                <a:spcPts val="1200"/>
              </a:spcAft>
            </a:pPr>
            <a:r>
              <a:rPr lang="en-US" sz="1200" b="0" i="0" u="none" strike="noStrike" dirty="0">
                <a:solidFill>
                  <a:srgbClr val="000000"/>
                </a:solidFill>
                <a:effectLst/>
                <a:latin typeface="Arial" panose="020B0604020202020204" pitchFamily="34" charset="0"/>
              </a:rPr>
              <a:t>Let’s see what we found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438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[Pause] </a:t>
            </a:r>
            <a:r>
              <a:rPr lang="en-US" sz="1800" b="0" i="0" u="none" strike="noStrike" dirty="0">
                <a:solidFill>
                  <a:srgbClr val="000000"/>
                </a:solidFill>
                <a:effectLst/>
                <a:latin typeface="Arial" panose="020B0604020202020204" pitchFamily="34" charset="0"/>
              </a:rPr>
              <a:t>The primary finding was that [slide] our taxonomy was able to cover nearly all sounds encountered in the apps. The [slides] two sounds that were not covered was due to a little confusion among “surrounding ambience” or “music”. [don’t slide] The difference is that surrounding ambience are sounds that originate from objects inside the VR world, while music is a background noise,… which we should have made more clear in our evaluation. Beyond our taxonomy findings, [slide] we also identified [what sounds categories are important to represent accessibly and how we can develop visual and haptic substitutes for them,… which are described in the paper.</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[pause] So.. [slide]</a:t>
            </a: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31</a:t>
            </a:fld>
            <a:endParaRPr lang="en-US"/>
          </a:p>
        </p:txBody>
      </p:sp>
    </p:spTree>
    <p:extLst>
      <p:ext uri="{BB962C8B-B14F-4D97-AF65-F5344CB8AC3E}">
        <p14:creationId xmlns:p14="http://schemas.microsoft.com/office/powerpoint/2010/main" val="2014075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[pause]</a:t>
            </a:r>
          </a:p>
        </p:txBody>
      </p:sp>
      <p:sp>
        <p:nvSpPr>
          <p:cNvPr id="4" name="Slide Number Placeholder 3"/>
          <p:cNvSpPr>
            <a:spLocks noGrp="1"/>
          </p:cNvSpPr>
          <p:nvPr>
            <p:ph type="sldNum" sz="quarter" idx="5"/>
          </p:nvPr>
        </p:nvSpPr>
        <p:spPr/>
        <p:txBody>
          <a:bodyPr/>
          <a:lstStyle/>
          <a:p>
            <a:fld id="{CE3F3794-DB70-4057-AA94-EB6A9E3D0687}" type="slidenum">
              <a:rPr lang="en-US" smtClean="0"/>
              <a:t>32</a:t>
            </a:fld>
            <a:endParaRPr lang="en-US"/>
          </a:p>
        </p:txBody>
      </p:sp>
    </p:spTree>
    <p:extLst>
      <p:ext uri="{BB962C8B-B14F-4D97-AF65-F5344CB8AC3E}">
        <p14:creationId xmlns:p14="http://schemas.microsoft.com/office/powerpoint/2010/main" val="1685086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spcBef>
                <a:spcPts val="1200"/>
              </a:spcBef>
              <a:spcAft>
                <a:spcPts val="1200"/>
              </a:spcAft>
              <a:buFont typeface="+mj-lt"/>
              <a:buNone/>
            </a:pPr>
            <a:r>
              <a:rPr lang="en-US" sz="1800" b="0" i="0" u="none" strike="noStrike" dirty="0">
                <a:solidFill>
                  <a:srgbClr val="000000"/>
                </a:solidFill>
                <a:effectLst/>
                <a:latin typeface="Arial" panose="020B0604020202020204" pitchFamily="34" charset="0"/>
              </a:rPr>
              <a:t>Our work contributes: [pause]</a:t>
            </a:r>
          </a:p>
          <a:p>
            <a:pPr rtl="0" fontAlgn="base">
              <a:spcBef>
                <a:spcPts val="1200"/>
              </a:spcBef>
              <a:spcAft>
                <a:spcPts val="1200"/>
              </a:spcAft>
              <a:buFont typeface="+mj-lt"/>
              <a:buAutoNum type="arabicPeriod"/>
            </a:pPr>
            <a:r>
              <a:rPr lang="en-US" sz="1800" b="0" i="0" u="none" strike="noStrike" dirty="0">
                <a:solidFill>
                  <a:srgbClr val="000000"/>
                </a:solidFill>
                <a:effectLst/>
                <a:latin typeface="Arial" panose="020B0604020202020204" pitchFamily="34" charset="0"/>
              </a:rPr>
              <a:t> [slide] A novel taxonomy to articulate both the source and intent of sounds in VR, and</a:t>
            </a:r>
          </a:p>
          <a:p>
            <a:pPr rtl="0" fontAlgn="base">
              <a:spcBef>
                <a:spcPts val="120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[slide] Additional insights from two studies on sound design and sound accessibility in VR</a:t>
            </a:r>
            <a:endParaRPr lang="en-US" b="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429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So, where do we go from here?</a:t>
            </a:r>
          </a:p>
          <a:p>
            <a:endParaRPr lang="en-US" dirty="0"/>
          </a:p>
          <a:p>
            <a:pPr rtl="0">
              <a:spcBef>
                <a:spcPts val="0"/>
              </a:spcBef>
              <a:spcAft>
                <a:spcPts val="0"/>
              </a:spcAft>
            </a:pPr>
            <a:r>
              <a:rPr lang="en-US" dirty="0"/>
              <a:t>[slide] </a:t>
            </a:r>
            <a:r>
              <a:rPr lang="en-US" sz="1800" b="0" i="0" u="none" strike="noStrike" dirty="0">
                <a:solidFill>
                  <a:srgbClr val="000000"/>
                </a:solidFill>
                <a:effectLst/>
                <a:latin typeface="Arial" panose="020B0604020202020204" pitchFamily="34" charset="0"/>
              </a:rPr>
              <a:t>We have an immediate follow up work in another paper, which leverages our taxonomy to build and evaluate several VR sound accessibility prototypes for DHH users. So, check it out.</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1200"/>
              </a:spcBef>
              <a:spcAft>
                <a:spcPts val="1200"/>
              </a:spcAft>
            </a:pPr>
            <a:r>
              <a:rPr lang="en-US" sz="1800" b="1" i="0" u="none" strike="noStrike" dirty="0">
                <a:solidFill>
                  <a:srgbClr val="000000"/>
                </a:solidFill>
                <a:effectLst/>
                <a:latin typeface="Arial" panose="020B0604020202020204" pitchFamily="34" charset="0"/>
              </a:rPr>
              <a:t>[don’t slide]</a:t>
            </a:r>
            <a:r>
              <a:rPr lang="en-US" sz="1800" b="0" i="0" u="none" strike="noStrike" dirty="0">
                <a:solidFill>
                  <a:srgbClr val="000000"/>
                </a:solidFill>
                <a:effectLst/>
                <a:latin typeface="Arial" panose="020B0604020202020204" pitchFamily="34" charset="0"/>
              </a:rPr>
              <a:t> Also, though we targeted accessibility for DHH users, our taxonomy can be broadly used. For example, [slide] our taxonomy can also help sound designers organize sounds in VR, and maybe it could help them invent new sound effects. [slide] Our findings can also benefit hearing users as well-for example, there may be cases when you may not be wearing headphones while using VR in which case, you may want to have alternative feedback modality. And finally, [slide] our work can potentially support other disabilities such as those prone to sensory overload.</a:t>
            </a:r>
            <a:endParaRPr lang="en-US" b="0" dirty="0">
              <a:effectLst/>
            </a:endParaRPr>
          </a:p>
          <a:p>
            <a:endParaRPr lang="en-US" dirty="0"/>
          </a:p>
          <a:p>
            <a:r>
              <a:rPr lang="en-US" sz="1800" b="0" i="0" u="none" strike="noStrike" dirty="0">
                <a:solidFill>
                  <a:srgbClr val="000000"/>
                </a:solidFill>
                <a:effectLst/>
                <a:latin typeface="Arial" panose="020B0604020202020204" pitchFamily="34" charset="0"/>
              </a:rPr>
              <a:t>To conclude, I'd like to leave you with a statement, which my mentor Merrie Morris described so well. [slide]</a:t>
            </a:r>
            <a:br>
              <a:rPr lang="en-US" dirty="0"/>
            </a:b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34</a:t>
            </a:fld>
            <a:endParaRPr lang="en-US"/>
          </a:p>
        </p:txBody>
      </p:sp>
    </p:spTree>
    <p:extLst>
      <p:ext uri="{BB962C8B-B14F-4D97-AF65-F5344CB8AC3E}">
        <p14:creationId xmlns:p14="http://schemas.microsoft.com/office/powerpoint/2010/main" val="389708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Too often, accessibility is considered as an afterthought while making technologies, resulting in inaccessible or sub-par user experiences. [slide] VR technologies are at a crossroads in time where there is still an opportunity to codify accessibility best-practices for this emerging medium.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[slide] In this talk, I have presented the first comprehensive look at sounds in VR [slide]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…with a goal of supporting sound accessibility for DHH end-users. And we hope that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87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rPr>
              <a:t>researchers and practitioners will [slide] continue to enhance sound accessibility in VR by spreading awareness, developing guidelines, and innovating accessible interfaces.</a:t>
            </a:r>
          </a:p>
          <a:p>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Thank you.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709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So, sound is a very critical component of the VR world. It can provide critical information such as [slide] approaching enemy footsteps, can increase realism such as [slide] through a wind blowing sound, or add aesthetics to a VR app such as [slide] using water spill sounds.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dirty="0">
                <a:solidFill>
                  <a:srgbClr val="000000"/>
                </a:solidFill>
                <a:effectLst/>
                <a:latin typeface="Arial" panose="020B0604020202020204" pitchFamily="34" charset="0"/>
                <a:cs typeface="Segoe UI Light" panose="020B0502040204020203" pitchFamily="34" charset="0"/>
              </a:rPr>
            </a:br>
            <a:r>
              <a:rPr lang="en-US" sz="1200" b="0" i="0" u="none" strike="noStrike" dirty="0">
                <a:solidFill>
                  <a:srgbClr val="000000"/>
                </a:solidFill>
                <a:effectLst/>
                <a:latin typeface="Arial" panose="020B0604020202020204" pitchFamily="34" charset="0"/>
                <a:cs typeface="Segoe UI Light" panose="020B0502040204020203" pitchFamily="34" charset="0"/>
              </a:rPr>
              <a:t>However, [slide]</a:t>
            </a:r>
            <a:endParaRPr lang="en-US" sz="10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CE3F3794-DB70-4057-AA94-EB6A9E3D0687}" type="slidenum">
              <a:rPr lang="en-US" smtClean="0"/>
              <a:t>4</a:t>
            </a:fld>
            <a:endParaRPr lang="en-US"/>
          </a:p>
        </p:txBody>
      </p:sp>
    </p:spTree>
    <p:extLst>
      <p:ext uri="{BB962C8B-B14F-4D97-AF65-F5344CB8AC3E}">
        <p14:creationId xmlns:p14="http://schemas.microsoft.com/office/powerpoint/2010/main" val="3606526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So, sound is a very critical component of the VR world. It can provide critical information such as [slide] approaching enemy footsteps, can increase realism such as [slide] through a wind blowing sound, or add aesthetics to a VR app such as [slide] using water spill sounds.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dirty="0">
                <a:solidFill>
                  <a:srgbClr val="000000"/>
                </a:solidFill>
                <a:effectLst/>
                <a:latin typeface="Arial" panose="020B0604020202020204" pitchFamily="34" charset="0"/>
                <a:cs typeface="Segoe UI Light" panose="020B0502040204020203" pitchFamily="34" charset="0"/>
              </a:rPr>
            </a:br>
            <a:r>
              <a:rPr lang="en-US" sz="1200" b="0" i="0" u="none" strike="noStrike" dirty="0">
                <a:solidFill>
                  <a:srgbClr val="000000"/>
                </a:solidFill>
                <a:effectLst/>
                <a:latin typeface="Arial" panose="020B0604020202020204" pitchFamily="34" charset="0"/>
                <a:cs typeface="Segoe UI Light" panose="020B0502040204020203" pitchFamily="34" charset="0"/>
              </a:rPr>
              <a:t>However, [slide]</a:t>
            </a:r>
            <a:endParaRPr lang="en-US" sz="10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CE3F3794-DB70-4057-AA94-EB6A9E3D0687}" type="slidenum">
              <a:rPr lang="en-US" smtClean="0"/>
              <a:t>5</a:t>
            </a:fld>
            <a:endParaRPr lang="en-US"/>
          </a:p>
        </p:txBody>
      </p:sp>
    </p:spTree>
    <p:extLst>
      <p:ext uri="{BB962C8B-B14F-4D97-AF65-F5344CB8AC3E}">
        <p14:creationId xmlns:p14="http://schemas.microsoft.com/office/powerpoint/2010/main" val="4032244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For many deaf and hard of hearing people, these sounds and the information they convey may not be accessible, which may limit their VR experience. They may miss critical cues in games or may not feel fully immersed. </a:t>
            </a:r>
          </a:p>
          <a:p>
            <a:pPr rtl="0">
              <a:spcBef>
                <a:spcPts val="1200"/>
              </a:spcBef>
              <a:spcAft>
                <a:spcPts val="1200"/>
              </a:spcAft>
            </a:pPr>
            <a:endParaRPr lang="en-US" sz="1200" b="0" i="0" u="none" strike="noStrike" dirty="0">
              <a:solidFill>
                <a:srgbClr val="000000"/>
              </a:solidFill>
              <a:effectLst/>
              <a:latin typeface="Arial" panose="020B0604020202020204" pitchFamily="34" charset="0"/>
            </a:endParaRPr>
          </a:p>
          <a:p>
            <a:pPr rtl="0">
              <a:spcBef>
                <a:spcPts val="1200"/>
              </a:spcBef>
              <a:spcAft>
                <a:spcPts val="1200"/>
              </a:spcAft>
            </a:pPr>
            <a:r>
              <a:rPr lang="en-US" sz="1200" b="0" i="0" u="none" strike="noStrike" dirty="0">
                <a:solidFill>
                  <a:srgbClr val="000000"/>
                </a:solidFill>
                <a:effectLst/>
                <a:latin typeface="Arial" panose="020B0604020202020204" pitchFamily="34" charset="0"/>
              </a:rPr>
              <a:t>This is why our [slide] bigger research project is exploring [slide] how to make sounds in VR accessible to DHH people. [pause] But, before we talk about accessibility, we need to understand… [slide]</a:t>
            </a:r>
            <a:endParaRPr lang="en-US" sz="12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CE3F3794-DB70-4057-AA94-EB6A9E3D0687}" type="slidenum">
              <a:rPr lang="en-US" smtClean="0"/>
              <a:t>6</a:t>
            </a:fld>
            <a:endParaRPr lang="en-US"/>
          </a:p>
        </p:txBody>
      </p:sp>
    </p:spTree>
    <p:extLst>
      <p:ext uri="{BB962C8B-B14F-4D97-AF65-F5344CB8AC3E}">
        <p14:creationId xmlns:p14="http://schemas.microsoft.com/office/powerpoint/2010/main" val="3751543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For many deaf and hard of hearing people, these sounds and the information they convey may not be accessible, which may limit their VR experience. They may miss critical cues in games or may not feel fully immersed. </a:t>
            </a:r>
          </a:p>
          <a:p>
            <a:pPr rtl="0">
              <a:spcBef>
                <a:spcPts val="1200"/>
              </a:spcBef>
              <a:spcAft>
                <a:spcPts val="1200"/>
              </a:spcAft>
            </a:pPr>
            <a:endParaRPr lang="en-US" sz="1200" b="0" i="0" u="none" strike="noStrike" dirty="0">
              <a:solidFill>
                <a:srgbClr val="000000"/>
              </a:solidFill>
              <a:effectLst/>
              <a:latin typeface="Arial" panose="020B0604020202020204" pitchFamily="34" charset="0"/>
            </a:endParaRPr>
          </a:p>
          <a:p>
            <a:pPr rtl="0">
              <a:spcBef>
                <a:spcPts val="1200"/>
              </a:spcBef>
              <a:spcAft>
                <a:spcPts val="1200"/>
              </a:spcAft>
            </a:pPr>
            <a:r>
              <a:rPr lang="en-US" sz="1200" b="0" i="0" u="none" strike="noStrike" dirty="0">
                <a:solidFill>
                  <a:srgbClr val="000000"/>
                </a:solidFill>
                <a:effectLst/>
                <a:latin typeface="Arial" panose="020B0604020202020204" pitchFamily="34" charset="0"/>
              </a:rPr>
              <a:t>This is why our [slide] bigger research project is exploring [slide] how to make sounds in VR accessible to DHH people. [pause] But, before we talk about accessibility, we need to understand… [slide]</a:t>
            </a:r>
            <a:endParaRPr lang="en-US" sz="12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66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…What all sounds are there in VR and how are these sounds designed? This is the [slide] focus of this paper and my talk.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Specifically, I will present the [slide] design and evaluation of a novel taxonomy intended to organize and discuss sounds in VR… [slide] with a long-term goal to make them accessible to DHH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Arial" panose="020B0604020202020204" pitchFamily="34" charset="0"/>
              </a:rPr>
              <a:t>[don’t slide] </a:t>
            </a:r>
            <a:r>
              <a:rPr lang="en-US" sz="1200" b="0" i="0" u="none" strike="noStrike" dirty="0">
                <a:solidFill>
                  <a:srgbClr val="000000"/>
                </a:solidFill>
                <a:effectLst/>
                <a:latin typeface="Arial" panose="020B0604020202020204" pitchFamily="34" charset="0"/>
              </a:rPr>
              <a:t>Let’s first discuss some related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[slide]</a:t>
            </a:r>
            <a:endParaRPr lang="en-US" sz="1200" b="1"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539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…What all sounds are there in VR and how are these sounds designed? This is the [slide] focus of this paper and my talk.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Specifically, I will present the [slide] design and evaluation of a novel taxonomy intended to organize and discuss VR sounds… [slide] with a long-term goal to make VR accessible to DHH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[slide]</a:t>
            </a:r>
            <a:endParaRPr lang="en-US" sz="1200" b="1"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271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C9558-46D0-47A9-82E8-902A97A97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DA6428-2155-47A5-AFC8-EDC53FCC1A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D55489-71E4-4119-842E-366F5F47AE9F}"/>
              </a:ext>
            </a:extLst>
          </p:cNvPr>
          <p:cNvSpPr>
            <a:spLocks noGrp="1"/>
          </p:cNvSpPr>
          <p:nvPr>
            <p:ph type="dt" sz="half" idx="10"/>
          </p:nvPr>
        </p:nvSpPr>
        <p:spPr/>
        <p:txBody>
          <a:bodyPr/>
          <a:lstStyle/>
          <a:p>
            <a:fld id="{36BD81F0-2020-42D9-96DF-87DE02745E89}" type="datetimeFigureOut">
              <a:rPr lang="en-US" smtClean="0"/>
              <a:t>7/1/2021</a:t>
            </a:fld>
            <a:endParaRPr lang="en-US"/>
          </a:p>
        </p:txBody>
      </p:sp>
      <p:sp>
        <p:nvSpPr>
          <p:cNvPr id="5" name="Footer Placeholder 4">
            <a:extLst>
              <a:ext uri="{FF2B5EF4-FFF2-40B4-BE49-F238E27FC236}">
                <a16:creationId xmlns:a16="http://schemas.microsoft.com/office/drawing/2014/main" id="{9653A7E0-3A37-45F3-9EAD-AA3FF9BC4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0ED54-1CF4-4169-9CFA-D5D190370731}"/>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3677851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06EB-9D7D-4ACB-86CD-FBEDFF0946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D7D95B-D246-467B-BD00-835CBE00BD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5A8D9C-4591-49F1-AEE8-571916C75CCA}"/>
              </a:ext>
            </a:extLst>
          </p:cNvPr>
          <p:cNvSpPr>
            <a:spLocks noGrp="1"/>
          </p:cNvSpPr>
          <p:nvPr>
            <p:ph type="dt" sz="half" idx="10"/>
          </p:nvPr>
        </p:nvSpPr>
        <p:spPr/>
        <p:txBody>
          <a:bodyPr/>
          <a:lstStyle/>
          <a:p>
            <a:fld id="{36BD81F0-2020-42D9-96DF-87DE02745E89}" type="datetimeFigureOut">
              <a:rPr lang="en-US" smtClean="0"/>
              <a:t>7/1/2021</a:t>
            </a:fld>
            <a:endParaRPr lang="en-US"/>
          </a:p>
        </p:txBody>
      </p:sp>
      <p:sp>
        <p:nvSpPr>
          <p:cNvPr id="5" name="Footer Placeholder 4">
            <a:extLst>
              <a:ext uri="{FF2B5EF4-FFF2-40B4-BE49-F238E27FC236}">
                <a16:creationId xmlns:a16="http://schemas.microsoft.com/office/drawing/2014/main" id="{DFBC6996-DC4F-487B-9762-5A016156C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2C1E4-D1AE-4FBA-A374-76FF31D97C12}"/>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1642646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4F5B5A-9432-4DFB-A1B0-E3EEA554F3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2714C-61B6-49D2-8049-D38BDD5A5B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B32ABF-0892-40C5-A52F-F04D8548E234}"/>
              </a:ext>
            </a:extLst>
          </p:cNvPr>
          <p:cNvSpPr>
            <a:spLocks noGrp="1"/>
          </p:cNvSpPr>
          <p:nvPr>
            <p:ph type="dt" sz="half" idx="10"/>
          </p:nvPr>
        </p:nvSpPr>
        <p:spPr/>
        <p:txBody>
          <a:bodyPr/>
          <a:lstStyle/>
          <a:p>
            <a:fld id="{36BD81F0-2020-42D9-96DF-87DE02745E89}" type="datetimeFigureOut">
              <a:rPr lang="en-US" smtClean="0"/>
              <a:t>7/1/2021</a:t>
            </a:fld>
            <a:endParaRPr lang="en-US"/>
          </a:p>
        </p:txBody>
      </p:sp>
      <p:sp>
        <p:nvSpPr>
          <p:cNvPr id="5" name="Footer Placeholder 4">
            <a:extLst>
              <a:ext uri="{FF2B5EF4-FFF2-40B4-BE49-F238E27FC236}">
                <a16:creationId xmlns:a16="http://schemas.microsoft.com/office/drawing/2014/main" id="{BE851F7F-2DC6-406C-90A9-176035594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8AB26-0960-402E-8FFC-E51B9FEC2C9B}"/>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370145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505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258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233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074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173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305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839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081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E034E-367B-40A1-A95F-7A66C26FF1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EAD472-8275-4A00-9357-62527AED8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192736-B40C-452A-BE4D-68916690720E}"/>
              </a:ext>
            </a:extLst>
          </p:cNvPr>
          <p:cNvSpPr>
            <a:spLocks noGrp="1"/>
          </p:cNvSpPr>
          <p:nvPr>
            <p:ph type="dt" sz="half" idx="10"/>
          </p:nvPr>
        </p:nvSpPr>
        <p:spPr/>
        <p:txBody>
          <a:bodyPr/>
          <a:lstStyle/>
          <a:p>
            <a:fld id="{36BD81F0-2020-42D9-96DF-87DE02745E89}" type="datetimeFigureOut">
              <a:rPr lang="en-US" smtClean="0"/>
              <a:t>7/1/2021</a:t>
            </a:fld>
            <a:endParaRPr lang="en-US"/>
          </a:p>
        </p:txBody>
      </p:sp>
      <p:sp>
        <p:nvSpPr>
          <p:cNvPr id="5" name="Footer Placeholder 4">
            <a:extLst>
              <a:ext uri="{FF2B5EF4-FFF2-40B4-BE49-F238E27FC236}">
                <a16:creationId xmlns:a16="http://schemas.microsoft.com/office/drawing/2014/main" id="{1D288912-1811-48DF-87FD-11240E08B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60272-F603-4D87-927C-2D116AD759CC}"/>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2886746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837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55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0012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901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039" indent="0" algn="ctr">
              <a:buNone/>
              <a:defRPr>
                <a:solidFill>
                  <a:schemeClr val="tx1">
                    <a:tint val="75000"/>
                  </a:schemeClr>
                </a:solidFill>
              </a:defRPr>
            </a:lvl2pPr>
            <a:lvl3pPr marL="912201" indent="0" algn="ctr">
              <a:buNone/>
              <a:defRPr>
                <a:solidFill>
                  <a:schemeClr val="tx1">
                    <a:tint val="75000"/>
                  </a:schemeClr>
                </a:solidFill>
              </a:defRPr>
            </a:lvl3pPr>
            <a:lvl4pPr marL="1368302" indent="0" algn="ctr">
              <a:buNone/>
              <a:defRPr>
                <a:solidFill>
                  <a:schemeClr val="tx1">
                    <a:tint val="75000"/>
                  </a:schemeClr>
                </a:solidFill>
              </a:defRPr>
            </a:lvl4pPr>
            <a:lvl5pPr marL="1824402" indent="0" algn="ctr">
              <a:buNone/>
              <a:defRPr>
                <a:solidFill>
                  <a:schemeClr val="tx1">
                    <a:tint val="75000"/>
                  </a:schemeClr>
                </a:solidFill>
              </a:defRPr>
            </a:lvl5pPr>
            <a:lvl6pPr marL="2280566" indent="0" algn="ctr">
              <a:buNone/>
              <a:defRPr>
                <a:solidFill>
                  <a:schemeClr val="tx1">
                    <a:tint val="75000"/>
                  </a:schemeClr>
                </a:solidFill>
              </a:defRPr>
            </a:lvl6pPr>
            <a:lvl7pPr marL="2736602" indent="0" algn="ctr">
              <a:buNone/>
              <a:defRPr>
                <a:solidFill>
                  <a:schemeClr val="tx1">
                    <a:tint val="75000"/>
                  </a:schemeClr>
                </a:solidFill>
              </a:defRPr>
            </a:lvl7pPr>
            <a:lvl8pPr marL="3192640" indent="0" algn="ctr">
              <a:buNone/>
              <a:defRPr>
                <a:solidFill>
                  <a:schemeClr val="tx1">
                    <a:tint val="75000"/>
                  </a:schemeClr>
                </a:solidFill>
              </a:defRPr>
            </a:lvl8pPr>
            <a:lvl9pPr marL="36486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096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Autofit/>
          </a:bodyPr>
          <a:lstStyle>
            <a:lvl1pPr>
              <a:defRPr sz="32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111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039" indent="0">
              <a:buNone/>
              <a:defRPr sz="1900">
                <a:solidFill>
                  <a:schemeClr val="tx1">
                    <a:tint val="75000"/>
                  </a:schemeClr>
                </a:solidFill>
              </a:defRPr>
            </a:lvl2pPr>
            <a:lvl3pPr marL="912201" indent="0">
              <a:buNone/>
              <a:defRPr sz="1600">
                <a:solidFill>
                  <a:schemeClr val="tx1">
                    <a:tint val="75000"/>
                  </a:schemeClr>
                </a:solidFill>
              </a:defRPr>
            </a:lvl3pPr>
            <a:lvl4pPr marL="1368302" indent="0">
              <a:buNone/>
              <a:defRPr sz="1500">
                <a:solidFill>
                  <a:schemeClr val="tx1">
                    <a:tint val="75000"/>
                  </a:schemeClr>
                </a:solidFill>
              </a:defRPr>
            </a:lvl4pPr>
            <a:lvl5pPr marL="1824402" indent="0">
              <a:buNone/>
              <a:defRPr sz="1500">
                <a:solidFill>
                  <a:schemeClr val="tx1">
                    <a:tint val="75000"/>
                  </a:schemeClr>
                </a:solidFill>
              </a:defRPr>
            </a:lvl5pPr>
            <a:lvl6pPr marL="2280566" indent="0">
              <a:buNone/>
              <a:defRPr sz="1500">
                <a:solidFill>
                  <a:schemeClr val="tx1">
                    <a:tint val="75000"/>
                  </a:schemeClr>
                </a:solidFill>
              </a:defRPr>
            </a:lvl6pPr>
            <a:lvl7pPr marL="2736602" indent="0">
              <a:buNone/>
              <a:defRPr sz="1500">
                <a:solidFill>
                  <a:schemeClr val="tx1">
                    <a:tint val="75000"/>
                  </a:schemeClr>
                </a:solidFill>
              </a:defRPr>
            </a:lvl7pPr>
            <a:lvl8pPr marL="3192640" indent="0">
              <a:buNone/>
              <a:defRPr sz="1500">
                <a:solidFill>
                  <a:schemeClr val="tx1">
                    <a:tint val="75000"/>
                  </a:schemeClr>
                </a:solidFill>
              </a:defRPr>
            </a:lvl8pPr>
            <a:lvl9pPr marL="364867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813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852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42" y="1535117"/>
            <a:ext cx="5389033"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4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2965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362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CBDB-06A3-4A73-9DA5-4B018975E1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38AE82-8946-4C0B-AD26-4044A0CB52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61848E-1392-4CEE-92E1-CBF2DF7C6E88}"/>
              </a:ext>
            </a:extLst>
          </p:cNvPr>
          <p:cNvSpPr>
            <a:spLocks noGrp="1"/>
          </p:cNvSpPr>
          <p:nvPr>
            <p:ph type="dt" sz="half" idx="10"/>
          </p:nvPr>
        </p:nvSpPr>
        <p:spPr/>
        <p:txBody>
          <a:bodyPr/>
          <a:lstStyle/>
          <a:p>
            <a:fld id="{36BD81F0-2020-42D9-96DF-87DE02745E89}" type="datetimeFigureOut">
              <a:rPr lang="en-US" smtClean="0"/>
              <a:t>7/1/2021</a:t>
            </a:fld>
            <a:endParaRPr lang="en-US"/>
          </a:p>
        </p:txBody>
      </p:sp>
      <p:sp>
        <p:nvSpPr>
          <p:cNvPr id="5" name="Footer Placeholder 4">
            <a:extLst>
              <a:ext uri="{FF2B5EF4-FFF2-40B4-BE49-F238E27FC236}">
                <a16:creationId xmlns:a16="http://schemas.microsoft.com/office/drawing/2014/main" id="{0C4346C4-C125-437D-AFD0-2B35EEE80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96098-03A2-431D-A561-C0FA5977C05A}"/>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832593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82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75"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907" y="27318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75" y="1435104"/>
            <a:ext cx="4011084" cy="46910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282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039" indent="0">
              <a:buNone/>
              <a:defRPr sz="2800"/>
            </a:lvl2pPr>
            <a:lvl3pPr marL="912201" indent="0">
              <a:buNone/>
              <a:defRPr sz="2400"/>
            </a:lvl3pPr>
            <a:lvl4pPr marL="1368302" indent="0">
              <a:buNone/>
              <a:defRPr sz="2000"/>
            </a:lvl4pPr>
            <a:lvl5pPr marL="1824402" indent="0">
              <a:buNone/>
              <a:defRPr sz="2000"/>
            </a:lvl5pPr>
            <a:lvl6pPr marL="2280566" indent="0">
              <a:buNone/>
              <a:defRPr sz="2000"/>
            </a:lvl6pPr>
            <a:lvl7pPr marL="2736602" indent="0">
              <a:buNone/>
              <a:defRPr sz="2000"/>
            </a:lvl7pPr>
            <a:lvl8pPr marL="3192640" indent="0">
              <a:buNone/>
              <a:defRPr sz="2000"/>
            </a:lvl8pPr>
            <a:lvl9pPr marL="3648679" indent="0">
              <a:buNone/>
              <a:defRPr sz="2000"/>
            </a:lvl9pPr>
          </a:lstStyle>
          <a:p>
            <a:endParaRPr lang="en-US"/>
          </a:p>
        </p:txBody>
      </p:sp>
      <p:sp>
        <p:nvSpPr>
          <p:cNvPr id="4" name="Text Placeholder 3"/>
          <p:cNvSpPr>
            <a:spLocks noGrp="1"/>
          </p:cNvSpPr>
          <p:nvPr>
            <p:ph type="body" sz="half" idx="2"/>
          </p:nvPr>
        </p:nvSpPr>
        <p:spPr>
          <a:xfrm>
            <a:off x="2389717" y="5367471"/>
            <a:ext cx="7315200" cy="8048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69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2985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9097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321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478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61" indent="0" algn="ctr">
              <a:buNone/>
              <a:defRPr sz="2000"/>
            </a:lvl2pPr>
            <a:lvl3pPr marL="914323" indent="0" algn="ctr">
              <a:buNone/>
              <a:defRPr sz="1800"/>
            </a:lvl3pPr>
            <a:lvl4pPr marL="1371483" indent="0" algn="ctr">
              <a:buNone/>
              <a:defRPr sz="1600"/>
            </a:lvl4pPr>
            <a:lvl5pPr marL="1828645" indent="0" algn="ctr">
              <a:buNone/>
              <a:defRPr sz="1600"/>
            </a:lvl5pPr>
            <a:lvl6pPr marL="2285806" indent="0" algn="ctr">
              <a:buNone/>
              <a:defRPr sz="1600"/>
            </a:lvl6pPr>
            <a:lvl7pPr marL="2742967" indent="0" algn="ctr">
              <a:buNone/>
              <a:defRPr sz="1600"/>
            </a:lvl7pPr>
            <a:lvl8pPr marL="3200129" indent="0" algn="ctr">
              <a:buNone/>
              <a:defRPr sz="1600"/>
            </a:lvl8pPr>
            <a:lvl9pPr marL="365728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66BE74-874D-4706-8566-275A4FFFDEC7}" type="datetimeFigureOut">
              <a:rPr lang="en-US" smtClean="0"/>
              <a:t>7/1/2021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355134182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66BE74-874D-4706-8566-275A4FFFDEC7}" type="datetimeFigureOut">
              <a:rPr lang="en-US" smtClean="0"/>
              <a:t>7/1/2021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365691564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61" indent="0">
              <a:buNone/>
              <a:defRPr sz="2000">
                <a:solidFill>
                  <a:schemeClr val="tx1">
                    <a:tint val="75000"/>
                  </a:schemeClr>
                </a:solidFill>
              </a:defRPr>
            </a:lvl2pPr>
            <a:lvl3pPr marL="914323" indent="0">
              <a:buNone/>
              <a:defRPr sz="1800">
                <a:solidFill>
                  <a:schemeClr val="tx1">
                    <a:tint val="75000"/>
                  </a:schemeClr>
                </a:solidFill>
              </a:defRPr>
            </a:lvl3pPr>
            <a:lvl4pPr marL="1371483" indent="0">
              <a:buNone/>
              <a:defRPr sz="1600">
                <a:solidFill>
                  <a:schemeClr val="tx1">
                    <a:tint val="75000"/>
                  </a:schemeClr>
                </a:solidFill>
              </a:defRPr>
            </a:lvl4pPr>
            <a:lvl5pPr marL="1828645" indent="0">
              <a:buNone/>
              <a:defRPr sz="1600">
                <a:solidFill>
                  <a:schemeClr val="tx1">
                    <a:tint val="75000"/>
                  </a:schemeClr>
                </a:solidFill>
              </a:defRPr>
            </a:lvl5pPr>
            <a:lvl6pPr marL="2285806" indent="0">
              <a:buNone/>
              <a:defRPr sz="1600">
                <a:solidFill>
                  <a:schemeClr val="tx1">
                    <a:tint val="75000"/>
                  </a:schemeClr>
                </a:solidFill>
              </a:defRPr>
            </a:lvl6pPr>
            <a:lvl7pPr marL="2742967" indent="0">
              <a:buNone/>
              <a:defRPr sz="1600">
                <a:solidFill>
                  <a:schemeClr val="tx1">
                    <a:tint val="75000"/>
                  </a:schemeClr>
                </a:solidFill>
              </a:defRPr>
            </a:lvl7pPr>
            <a:lvl8pPr marL="3200129" indent="0">
              <a:buNone/>
              <a:defRPr sz="1600">
                <a:solidFill>
                  <a:schemeClr val="tx1">
                    <a:tint val="75000"/>
                  </a:schemeClr>
                </a:solidFill>
              </a:defRPr>
            </a:lvl8pPr>
            <a:lvl9pPr marL="365728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66BE74-874D-4706-8566-275A4FFFDEC7}" type="datetimeFigureOut">
              <a:rPr lang="en-US" smtClean="0"/>
              <a:t>7/1/2021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142126921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7A96A-31E6-454D-A112-D24C4FAEC9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DB6AC7-EBB5-453E-BFB7-0B7C43AF47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E547B7-895A-4D21-980C-CCA5EF6B0F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00F38B-BB3E-424C-AC54-6E5EDB33AB6F}"/>
              </a:ext>
            </a:extLst>
          </p:cNvPr>
          <p:cNvSpPr>
            <a:spLocks noGrp="1"/>
          </p:cNvSpPr>
          <p:nvPr>
            <p:ph type="dt" sz="half" idx="10"/>
          </p:nvPr>
        </p:nvSpPr>
        <p:spPr/>
        <p:txBody>
          <a:bodyPr/>
          <a:lstStyle/>
          <a:p>
            <a:fld id="{36BD81F0-2020-42D9-96DF-87DE02745E89}" type="datetimeFigureOut">
              <a:rPr lang="en-US" smtClean="0"/>
              <a:t>7/1/2021</a:t>
            </a:fld>
            <a:endParaRPr lang="en-US"/>
          </a:p>
        </p:txBody>
      </p:sp>
      <p:sp>
        <p:nvSpPr>
          <p:cNvPr id="6" name="Footer Placeholder 5">
            <a:extLst>
              <a:ext uri="{FF2B5EF4-FFF2-40B4-BE49-F238E27FC236}">
                <a16:creationId xmlns:a16="http://schemas.microsoft.com/office/drawing/2014/main" id="{830C96B4-82DB-44EF-A2A6-E835E0E9B7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BABAEC-A883-4DE4-84F5-BFD122F6F249}"/>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1685427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66BE74-874D-4706-8566-275A4FFFDEC7}" type="datetimeFigureOut">
              <a:rPr lang="en-US" smtClean="0"/>
              <a:t>7/1/2021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32805574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1"/>
          </a:xfrm>
        </p:spPr>
        <p:txBody>
          <a:bodyPr anchor="b"/>
          <a:lstStyle>
            <a:lvl1pPr marL="0" indent="0">
              <a:buNone/>
              <a:defRPr sz="2400" b="1"/>
            </a:lvl1pPr>
            <a:lvl2pPr marL="457161" indent="0">
              <a:buNone/>
              <a:defRPr sz="2000" b="1"/>
            </a:lvl2pPr>
            <a:lvl3pPr marL="914323" indent="0">
              <a:buNone/>
              <a:defRPr sz="1800" b="1"/>
            </a:lvl3pPr>
            <a:lvl4pPr marL="1371483" indent="0">
              <a:buNone/>
              <a:defRPr sz="1600" b="1"/>
            </a:lvl4pPr>
            <a:lvl5pPr marL="1828645" indent="0">
              <a:buNone/>
              <a:defRPr sz="1600" b="1"/>
            </a:lvl5pPr>
            <a:lvl6pPr marL="2285806" indent="0">
              <a:buNone/>
              <a:defRPr sz="1600" b="1"/>
            </a:lvl6pPr>
            <a:lvl7pPr marL="2742967" indent="0">
              <a:buNone/>
              <a:defRPr sz="1600" b="1"/>
            </a:lvl7pPr>
            <a:lvl8pPr marL="3200129" indent="0">
              <a:buNone/>
              <a:defRPr sz="1600" b="1"/>
            </a:lvl8pPr>
            <a:lvl9pPr marL="365728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1"/>
          </a:xfrm>
        </p:spPr>
        <p:txBody>
          <a:bodyPr anchor="b"/>
          <a:lstStyle>
            <a:lvl1pPr marL="0" indent="0">
              <a:buNone/>
              <a:defRPr sz="2400" b="1"/>
            </a:lvl1pPr>
            <a:lvl2pPr marL="457161" indent="0">
              <a:buNone/>
              <a:defRPr sz="2000" b="1"/>
            </a:lvl2pPr>
            <a:lvl3pPr marL="914323" indent="0">
              <a:buNone/>
              <a:defRPr sz="1800" b="1"/>
            </a:lvl3pPr>
            <a:lvl4pPr marL="1371483" indent="0">
              <a:buNone/>
              <a:defRPr sz="1600" b="1"/>
            </a:lvl4pPr>
            <a:lvl5pPr marL="1828645" indent="0">
              <a:buNone/>
              <a:defRPr sz="1600" b="1"/>
            </a:lvl5pPr>
            <a:lvl6pPr marL="2285806" indent="0">
              <a:buNone/>
              <a:defRPr sz="1600" b="1"/>
            </a:lvl6pPr>
            <a:lvl7pPr marL="2742967" indent="0">
              <a:buNone/>
              <a:defRPr sz="1600" b="1"/>
            </a:lvl7pPr>
            <a:lvl8pPr marL="3200129" indent="0">
              <a:buNone/>
              <a:defRPr sz="1600" b="1"/>
            </a:lvl8pPr>
            <a:lvl9pPr marL="3657289"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66BE74-874D-4706-8566-275A4FFFDEC7}" type="datetimeFigureOut">
              <a:rPr lang="en-US" smtClean="0"/>
              <a:t>7/1/2021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294236233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66BE74-874D-4706-8566-275A4FFFDEC7}" type="datetimeFigureOut">
              <a:rPr lang="en-US" smtClean="0"/>
              <a:t>7/1/2021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186798691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66BE74-874D-4706-8566-275A4FFFDEC7}" type="datetimeFigureOut">
              <a:rPr lang="en-US" smtClean="0"/>
              <a:t>7/1/2021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180188546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61" indent="0">
              <a:buNone/>
              <a:defRPr sz="1400"/>
            </a:lvl2pPr>
            <a:lvl3pPr marL="914323" indent="0">
              <a:buNone/>
              <a:defRPr sz="1199"/>
            </a:lvl3pPr>
            <a:lvl4pPr marL="1371483" indent="0">
              <a:buNone/>
              <a:defRPr sz="1000"/>
            </a:lvl4pPr>
            <a:lvl5pPr marL="1828645" indent="0">
              <a:buNone/>
              <a:defRPr sz="1000"/>
            </a:lvl5pPr>
            <a:lvl6pPr marL="2285806" indent="0">
              <a:buNone/>
              <a:defRPr sz="1000"/>
            </a:lvl6pPr>
            <a:lvl7pPr marL="2742967" indent="0">
              <a:buNone/>
              <a:defRPr sz="1000"/>
            </a:lvl7pPr>
            <a:lvl8pPr marL="3200129" indent="0">
              <a:buNone/>
              <a:defRPr sz="1000"/>
            </a:lvl8pPr>
            <a:lvl9pPr marL="365728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66BE74-874D-4706-8566-275A4FFFDEC7}" type="datetimeFigureOut">
              <a:rPr lang="en-US" smtClean="0"/>
              <a:t>7/1/2021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113107824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199"/>
            </a:lvl1pPr>
            <a:lvl2pPr marL="457161" indent="0">
              <a:buNone/>
              <a:defRPr sz="2800"/>
            </a:lvl2pPr>
            <a:lvl3pPr marL="914323" indent="0">
              <a:buNone/>
              <a:defRPr sz="2400"/>
            </a:lvl3pPr>
            <a:lvl4pPr marL="1371483" indent="0">
              <a:buNone/>
              <a:defRPr sz="2000"/>
            </a:lvl4pPr>
            <a:lvl5pPr marL="1828645" indent="0">
              <a:buNone/>
              <a:defRPr sz="2000"/>
            </a:lvl5pPr>
            <a:lvl6pPr marL="2285806" indent="0">
              <a:buNone/>
              <a:defRPr sz="2000"/>
            </a:lvl6pPr>
            <a:lvl7pPr marL="2742967" indent="0">
              <a:buNone/>
              <a:defRPr sz="2000"/>
            </a:lvl7pPr>
            <a:lvl8pPr marL="3200129" indent="0">
              <a:buNone/>
              <a:defRPr sz="2000"/>
            </a:lvl8pPr>
            <a:lvl9pPr marL="365728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61" indent="0">
              <a:buNone/>
              <a:defRPr sz="1400"/>
            </a:lvl2pPr>
            <a:lvl3pPr marL="914323" indent="0">
              <a:buNone/>
              <a:defRPr sz="1199"/>
            </a:lvl3pPr>
            <a:lvl4pPr marL="1371483" indent="0">
              <a:buNone/>
              <a:defRPr sz="1000"/>
            </a:lvl4pPr>
            <a:lvl5pPr marL="1828645" indent="0">
              <a:buNone/>
              <a:defRPr sz="1000"/>
            </a:lvl5pPr>
            <a:lvl6pPr marL="2285806" indent="0">
              <a:buNone/>
              <a:defRPr sz="1000"/>
            </a:lvl6pPr>
            <a:lvl7pPr marL="2742967" indent="0">
              <a:buNone/>
              <a:defRPr sz="1000"/>
            </a:lvl7pPr>
            <a:lvl8pPr marL="3200129" indent="0">
              <a:buNone/>
              <a:defRPr sz="1000"/>
            </a:lvl8pPr>
            <a:lvl9pPr marL="365728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66BE74-874D-4706-8566-275A4FFFDEC7}" type="datetimeFigureOut">
              <a:rPr lang="en-US" smtClean="0"/>
              <a:t>7/1/2021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283780753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66BE74-874D-4706-8566-275A4FFFDEC7}" type="datetimeFigureOut">
              <a:rPr lang="en-US" smtClean="0"/>
              <a:t>7/1/2021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398995496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66BE74-874D-4706-8566-275A4FFFDEC7}" type="datetimeFigureOut">
              <a:rPr lang="en-US" smtClean="0"/>
              <a:t>7/1/2021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E68F3-CBEA-4BC5-869D-960737CF6011}" type="slidenum">
              <a:rPr lang="en-US" smtClean="0"/>
              <a:t>‹#›</a:t>
            </a:fld>
            <a:endParaRPr lang="en-US"/>
          </a:p>
        </p:txBody>
      </p:sp>
    </p:spTree>
    <p:extLst>
      <p:ext uri="{BB962C8B-B14F-4D97-AF65-F5344CB8AC3E}">
        <p14:creationId xmlns:p14="http://schemas.microsoft.com/office/powerpoint/2010/main" val="141076585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C830-7356-46A2-9732-94E7C7AC42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4F50D7-A288-4B6E-B2CE-D8B2BA6E6C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4BE110-61EB-4DD0-9608-C373D8650C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B96FD3-0064-4F53-BCD1-E89A4197F9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1D568F-5182-40E0-97D1-26D8B26493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8B0E01-D0A1-4208-BEA6-2F8F4525D449}"/>
              </a:ext>
            </a:extLst>
          </p:cNvPr>
          <p:cNvSpPr>
            <a:spLocks noGrp="1"/>
          </p:cNvSpPr>
          <p:nvPr>
            <p:ph type="dt" sz="half" idx="10"/>
          </p:nvPr>
        </p:nvSpPr>
        <p:spPr/>
        <p:txBody>
          <a:bodyPr/>
          <a:lstStyle/>
          <a:p>
            <a:fld id="{36BD81F0-2020-42D9-96DF-87DE02745E89}" type="datetimeFigureOut">
              <a:rPr lang="en-US" smtClean="0"/>
              <a:t>7/1/2021</a:t>
            </a:fld>
            <a:endParaRPr lang="en-US"/>
          </a:p>
        </p:txBody>
      </p:sp>
      <p:sp>
        <p:nvSpPr>
          <p:cNvPr id="8" name="Footer Placeholder 7">
            <a:extLst>
              <a:ext uri="{FF2B5EF4-FFF2-40B4-BE49-F238E27FC236}">
                <a16:creationId xmlns:a16="http://schemas.microsoft.com/office/drawing/2014/main" id="{DF0541F8-007F-4AAD-BB1C-BBB9AF750C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9528AC-6D42-4C77-8C06-1154BCF2542F}"/>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341271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DDBA-988E-465C-96B5-249D0407A5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34FE4F-88A0-4A73-A34B-31E21F6471A5}"/>
              </a:ext>
            </a:extLst>
          </p:cNvPr>
          <p:cNvSpPr>
            <a:spLocks noGrp="1"/>
          </p:cNvSpPr>
          <p:nvPr>
            <p:ph type="dt" sz="half" idx="10"/>
          </p:nvPr>
        </p:nvSpPr>
        <p:spPr/>
        <p:txBody>
          <a:bodyPr/>
          <a:lstStyle/>
          <a:p>
            <a:fld id="{36BD81F0-2020-42D9-96DF-87DE02745E89}" type="datetimeFigureOut">
              <a:rPr lang="en-US" smtClean="0"/>
              <a:t>7/1/2021</a:t>
            </a:fld>
            <a:endParaRPr lang="en-US"/>
          </a:p>
        </p:txBody>
      </p:sp>
      <p:sp>
        <p:nvSpPr>
          <p:cNvPr id="4" name="Footer Placeholder 3">
            <a:extLst>
              <a:ext uri="{FF2B5EF4-FFF2-40B4-BE49-F238E27FC236}">
                <a16:creationId xmlns:a16="http://schemas.microsoft.com/office/drawing/2014/main" id="{E3366E0F-5B75-4278-ABBF-29F5462405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93BED9-24A7-4FD8-A8BC-366414EA1D02}"/>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351597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193EF-51F3-40A5-8BB2-F17AD3BEB5D6}"/>
              </a:ext>
            </a:extLst>
          </p:cNvPr>
          <p:cNvSpPr>
            <a:spLocks noGrp="1"/>
          </p:cNvSpPr>
          <p:nvPr>
            <p:ph type="dt" sz="half" idx="10"/>
          </p:nvPr>
        </p:nvSpPr>
        <p:spPr/>
        <p:txBody>
          <a:bodyPr/>
          <a:lstStyle/>
          <a:p>
            <a:fld id="{36BD81F0-2020-42D9-96DF-87DE02745E89}" type="datetimeFigureOut">
              <a:rPr lang="en-US" smtClean="0"/>
              <a:t>7/1/2021</a:t>
            </a:fld>
            <a:endParaRPr lang="en-US"/>
          </a:p>
        </p:txBody>
      </p:sp>
      <p:sp>
        <p:nvSpPr>
          <p:cNvPr id="3" name="Footer Placeholder 2">
            <a:extLst>
              <a:ext uri="{FF2B5EF4-FFF2-40B4-BE49-F238E27FC236}">
                <a16:creationId xmlns:a16="http://schemas.microsoft.com/office/drawing/2014/main" id="{B7143A75-21E7-4AF7-AD19-574EE21F12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78F0DC-E4A2-4BF3-AD62-B8314B85E9FC}"/>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824978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A45D-FF14-4EA8-801E-DEC0F4B634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DD112A-DCD5-42BB-8147-2E831B097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A83B0-21E8-4217-9EB6-860A9BAAAC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A9818C-F4AC-4C09-AC36-6663C2C7815D}"/>
              </a:ext>
            </a:extLst>
          </p:cNvPr>
          <p:cNvSpPr>
            <a:spLocks noGrp="1"/>
          </p:cNvSpPr>
          <p:nvPr>
            <p:ph type="dt" sz="half" idx="10"/>
          </p:nvPr>
        </p:nvSpPr>
        <p:spPr/>
        <p:txBody>
          <a:bodyPr/>
          <a:lstStyle/>
          <a:p>
            <a:fld id="{36BD81F0-2020-42D9-96DF-87DE02745E89}" type="datetimeFigureOut">
              <a:rPr lang="en-US" smtClean="0"/>
              <a:t>7/1/2021</a:t>
            </a:fld>
            <a:endParaRPr lang="en-US"/>
          </a:p>
        </p:txBody>
      </p:sp>
      <p:sp>
        <p:nvSpPr>
          <p:cNvPr id="6" name="Footer Placeholder 5">
            <a:extLst>
              <a:ext uri="{FF2B5EF4-FFF2-40B4-BE49-F238E27FC236}">
                <a16:creationId xmlns:a16="http://schemas.microsoft.com/office/drawing/2014/main" id="{8743F050-AB02-476A-8CC5-23701ED27A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AE04C-EF3C-41E6-81F9-7D4E48E8A904}"/>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164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24478-BD8C-478C-B288-C1FE26944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B86B17-39AD-4094-A77A-3A702BBA87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6C6C7F-4174-43F8-A775-16F4BD0025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9E94CE-3D5F-471E-8CB7-20A614CF930E}"/>
              </a:ext>
            </a:extLst>
          </p:cNvPr>
          <p:cNvSpPr>
            <a:spLocks noGrp="1"/>
          </p:cNvSpPr>
          <p:nvPr>
            <p:ph type="dt" sz="half" idx="10"/>
          </p:nvPr>
        </p:nvSpPr>
        <p:spPr/>
        <p:txBody>
          <a:bodyPr/>
          <a:lstStyle/>
          <a:p>
            <a:fld id="{36BD81F0-2020-42D9-96DF-87DE02745E89}" type="datetimeFigureOut">
              <a:rPr lang="en-US" smtClean="0"/>
              <a:t>7/1/2021</a:t>
            </a:fld>
            <a:endParaRPr lang="en-US"/>
          </a:p>
        </p:txBody>
      </p:sp>
      <p:sp>
        <p:nvSpPr>
          <p:cNvPr id="6" name="Footer Placeholder 5">
            <a:extLst>
              <a:ext uri="{FF2B5EF4-FFF2-40B4-BE49-F238E27FC236}">
                <a16:creationId xmlns:a16="http://schemas.microsoft.com/office/drawing/2014/main" id="{2546B2EF-1E96-4807-8EA9-7CAECE117C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71D9F3-EBC2-40FA-A642-98A00FB492D9}"/>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2898770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496DA0-C779-48F2-9EA3-1A8418286B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3D4720-7DB2-4EBE-BF24-31A52A76B7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8F3BF-86F9-4F7E-85CC-20B28DA98F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D81F0-2020-42D9-96DF-87DE02745E89}" type="datetimeFigureOut">
              <a:rPr lang="en-US" smtClean="0"/>
              <a:t>7/1/2021</a:t>
            </a:fld>
            <a:endParaRPr lang="en-US"/>
          </a:p>
        </p:txBody>
      </p:sp>
      <p:sp>
        <p:nvSpPr>
          <p:cNvPr id="5" name="Footer Placeholder 4">
            <a:extLst>
              <a:ext uri="{FF2B5EF4-FFF2-40B4-BE49-F238E27FC236}">
                <a16:creationId xmlns:a16="http://schemas.microsoft.com/office/drawing/2014/main" id="{0945F70A-2A4C-4590-8891-6A18BEB99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B4A1FF-DF6B-4F63-AC70-C29691636B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84BC9A-E63A-47D3-8FEE-28CC94C9C08F}" type="slidenum">
              <a:rPr lang="en-US" smtClean="0"/>
              <a:t>‹#›</a:t>
            </a:fld>
            <a:endParaRPr lang="en-US"/>
          </a:p>
        </p:txBody>
      </p:sp>
    </p:spTree>
    <p:extLst>
      <p:ext uri="{BB962C8B-B14F-4D97-AF65-F5344CB8AC3E}">
        <p14:creationId xmlns:p14="http://schemas.microsoft.com/office/powerpoint/2010/main" val="4116125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45038"/>
            <a:ext cx="11582400" cy="9217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1011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52406"/>
            <a:ext cx="11582400" cy="487363"/>
          </a:xfrm>
          <a:prstGeom prst="rect">
            <a:avLst/>
          </a:prstGeom>
        </p:spPr>
        <p:txBody>
          <a:bodyPr vert="horz" lIns="91246" tIns="45718" rIns="9124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246" tIns="45718" rIns="9124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246" tIns="45718" rIns="91246" bIns="45718"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7/1/2021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246" tIns="45718" rIns="91246" bIns="45718"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246" tIns="45718" rIns="91246" bIns="45718"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5720758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912201" rtl="0" eaLnBrk="1" latinLnBrk="0" hangingPunct="1">
        <a:spcBef>
          <a:spcPct val="0"/>
        </a:spcBef>
        <a:buNone/>
        <a:defRPr sz="2800" kern="1200" cap="small" baseline="0">
          <a:solidFill>
            <a:schemeClr val="tx1"/>
          </a:solidFill>
          <a:latin typeface="Segoe UI Semibold" panose="020B0702040204020203" pitchFamily="34" charset="0"/>
          <a:ea typeface="+mj-ea"/>
          <a:cs typeface="+mj-cs"/>
        </a:defRPr>
      </a:lvl1pPr>
    </p:titleStyle>
    <p:bodyStyle>
      <a:lvl1pPr marL="342122" indent="-342122" algn="l" defTabSz="912201" rtl="0" eaLnBrk="1" latinLnBrk="0" hangingPunct="1">
        <a:spcBef>
          <a:spcPct val="20000"/>
        </a:spcBef>
        <a:buFont typeface="Arial" pitchFamily="34" charset="0"/>
        <a:buChar char="•"/>
        <a:defRPr sz="3200" kern="1200">
          <a:solidFill>
            <a:schemeClr val="tx1"/>
          </a:solidFill>
          <a:latin typeface="Segoe UI Light" panose="020B0502040204020203" pitchFamily="34" charset="0"/>
          <a:ea typeface="+mn-ea"/>
          <a:cs typeface="+mn-cs"/>
        </a:defRPr>
      </a:lvl1pPr>
      <a:lvl2pPr marL="741140" indent="-285104" algn="l" defTabSz="912201" rtl="0" eaLnBrk="1" latinLnBrk="0" hangingPunct="1">
        <a:spcBef>
          <a:spcPct val="20000"/>
        </a:spcBef>
        <a:buFont typeface="Arial" pitchFamily="34" charset="0"/>
        <a:buChar char="–"/>
        <a:defRPr sz="2800" kern="1200">
          <a:solidFill>
            <a:schemeClr val="tx1"/>
          </a:solidFill>
          <a:latin typeface="Segoe UI Light" panose="020B0502040204020203" pitchFamily="34" charset="0"/>
          <a:ea typeface="+mn-ea"/>
          <a:cs typeface="+mn-cs"/>
        </a:defRPr>
      </a:lvl2pPr>
      <a:lvl3pPr marL="1140282" indent="-228082" algn="l" defTabSz="912201" rtl="0" eaLnBrk="1" latinLnBrk="0" hangingPunct="1">
        <a:spcBef>
          <a:spcPct val="20000"/>
        </a:spcBef>
        <a:buFont typeface="Arial" pitchFamily="34" charset="0"/>
        <a:buChar char="•"/>
        <a:defRPr sz="2400" kern="1200">
          <a:solidFill>
            <a:schemeClr val="tx1"/>
          </a:solidFill>
          <a:latin typeface="Segoe UI Light" panose="020B0502040204020203" pitchFamily="34" charset="0"/>
          <a:ea typeface="+mn-ea"/>
          <a:cs typeface="+mn-cs"/>
        </a:defRPr>
      </a:lvl3pPr>
      <a:lvl4pPr marL="1596320" indent="-228082" algn="l" defTabSz="912201" rtl="0" eaLnBrk="1" latinLnBrk="0" hangingPunct="1">
        <a:spcBef>
          <a:spcPct val="20000"/>
        </a:spcBef>
        <a:buFont typeface="Arial" pitchFamily="34" charset="0"/>
        <a:buChar char="–"/>
        <a:defRPr sz="2000" kern="1200">
          <a:solidFill>
            <a:schemeClr val="tx1"/>
          </a:solidFill>
          <a:latin typeface="Segoe UI Light" panose="020B0502040204020203" pitchFamily="34" charset="0"/>
          <a:ea typeface="+mn-ea"/>
          <a:cs typeface="+mn-cs"/>
        </a:defRPr>
      </a:lvl4pPr>
      <a:lvl5pPr marL="2052359" indent="-228082" algn="l" defTabSz="912201" rtl="0" eaLnBrk="1" latinLnBrk="0" hangingPunct="1">
        <a:spcBef>
          <a:spcPct val="20000"/>
        </a:spcBef>
        <a:buFont typeface="Arial" pitchFamily="34" charset="0"/>
        <a:buChar char="»"/>
        <a:defRPr sz="2000" kern="1200">
          <a:solidFill>
            <a:schemeClr val="tx1"/>
          </a:solidFill>
          <a:latin typeface="Segoe UI Light" panose="020B0502040204020203" pitchFamily="34" charset="0"/>
          <a:ea typeface="+mn-ea"/>
          <a:cs typeface="+mn-cs"/>
        </a:defRPr>
      </a:lvl5pPr>
      <a:lvl6pPr marL="2508521"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623"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722"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886"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201" rtl="0" eaLnBrk="1" latinLnBrk="0" hangingPunct="1">
        <a:defRPr sz="1900" kern="1200">
          <a:solidFill>
            <a:schemeClr val="tx1"/>
          </a:solidFill>
          <a:latin typeface="+mn-lt"/>
          <a:ea typeface="+mn-ea"/>
          <a:cs typeface="+mn-cs"/>
        </a:defRPr>
      </a:lvl1pPr>
      <a:lvl2pPr marL="456039" algn="l" defTabSz="912201" rtl="0" eaLnBrk="1" latinLnBrk="0" hangingPunct="1">
        <a:defRPr sz="1900" kern="1200">
          <a:solidFill>
            <a:schemeClr val="tx1"/>
          </a:solidFill>
          <a:latin typeface="+mn-lt"/>
          <a:ea typeface="+mn-ea"/>
          <a:cs typeface="+mn-cs"/>
        </a:defRPr>
      </a:lvl2pPr>
      <a:lvl3pPr marL="912201" algn="l" defTabSz="912201" rtl="0" eaLnBrk="1" latinLnBrk="0" hangingPunct="1">
        <a:defRPr sz="1900" kern="1200">
          <a:solidFill>
            <a:schemeClr val="tx1"/>
          </a:solidFill>
          <a:latin typeface="+mn-lt"/>
          <a:ea typeface="+mn-ea"/>
          <a:cs typeface="+mn-cs"/>
        </a:defRPr>
      </a:lvl3pPr>
      <a:lvl4pPr marL="1368302" algn="l" defTabSz="912201" rtl="0" eaLnBrk="1" latinLnBrk="0" hangingPunct="1">
        <a:defRPr sz="1900" kern="1200">
          <a:solidFill>
            <a:schemeClr val="tx1"/>
          </a:solidFill>
          <a:latin typeface="+mn-lt"/>
          <a:ea typeface="+mn-ea"/>
          <a:cs typeface="+mn-cs"/>
        </a:defRPr>
      </a:lvl4pPr>
      <a:lvl5pPr marL="1824402" algn="l" defTabSz="912201" rtl="0" eaLnBrk="1" latinLnBrk="0" hangingPunct="1">
        <a:defRPr sz="1900" kern="1200">
          <a:solidFill>
            <a:schemeClr val="tx1"/>
          </a:solidFill>
          <a:latin typeface="+mn-lt"/>
          <a:ea typeface="+mn-ea"/>
          <a:cs typeface="+mn-cs"/>
        </a:defRPr>
      </a:lvl5pPr>
      <a:lvl6pPr marL="2280566" algn="l" defTabSz="912201" rtl="0" eaLnBrk="1" latinLnBrk="0" hangingPunct="1">
        <a:defRPr sz="1900" kern="1200">
          <a:solidFill>
            <a:schemeClr val="tx1"/>
          </a:solidFill>
          <a:latin typeface="+mn-lt"/>
          <a:ea typeface="+mn-ea"/>
          <a:cs typeface="+mn-cs"/>
        </a:defRPr>
      </a:lvl6pPr>
      <a:lvl7pPr marL="2736602" algn="l" defTabSz="912201" rtl="0" eaLnBrk="1" latinLnBrk="0" hangingPunct="1">
        <a:defRPr sz="1900" kern="1200">
          <a:solidFill>
            <a:schemeClr val="tx1"/>
          </a:solidFill>
          <a:latin typeface="+mn-lt"/>
          <a:ea typeface="+mn-ea"/>
          <a:cs typeface="+mn-cs"/>
        </a:defRPr>
      </a:lvl7pPr>
      <a:lvl8pPr marL="3192640" algn="l" defTabSz="912201" rtl="0" eaLnBrk="1" latinLnBrk="0" hangingPunct="1">
        <a:defRPr sz="1900" kern="1200">
          <a:solidFill>
            <a:schemeClr val="tx1"/>
          </a:solidFill>
          <a:latin typeface="+mn-lt"/>
          <a:ea typeface="+mn-ea"/>
          <a:cs typeface="+mn-cs"/>
        </a:defRPr>
      </a:lvl8pPr>
      <a:lvl9pPr marL="3648679" algn="l" defTabSz="912201"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fld id="{A466BE74-874D-4706-8566-275A4FFFDEC7}" type="datetimeFigureOut">
              <a:rPr lang="en-US" smtClean="0"/>
              <a:t>7/1/2021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889E68F3-CBEA-4BC5-869D-960737CF6011}" type="slidenum">
              <a:rPr lang="en-US" smtClean="0"/>
              <a:t>‹#›</a:t>
            </a:fld>
            <a:endParaRPr lang="en-US"/>
          </a:p>
        </p:txBody>
      </p:sp>
    </p:spTree>
    <p:extLst>
      <p:ext uri="{BB962C8B-B14F-4D97-AF65-F5344CB8AC3E}">
        <p14:creationId xmlns:p14="http://schemas.microsoft.com/office/powerpoint/2010/main" val="427868510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fade/>
  </p:transition>
  <p:txStyles>
    <p:titleStyle>
      <a:lvl1pPr algn="l" defTabSz="9143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0" indent="-228580" algn="l" defTabSz="9143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2" indent="-228580" algn="l" defTabSz="914323"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03" indent="-228580" algn="l" defTabSz="914323"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064" indent="-228580" algn="l" defTabSz="9143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7226" indent="-228580" algn="l" defTabSz="9143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4386" indent="-228580" algn="l" defTabSz="9143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48" indent="-228580" algn="l" defTabSz="9143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709" indent="-228580" algn="l" defTabSz="9143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70" indent="-228580" algn="l" defTabSz="9143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3" rtl="0" eaLnBrk="1" latinLnBrk="0" hangingPunct="1">
        <a:defRPr sz="1800" kern="1200">
          <a:solidFill>
            <a:schemeClr val="tx1"/>
          </a:solidFill>
          <a:latin typeface="+mn-lt"/>
          <a:ea typeface="+mn-ea"/>
          <a:cs typeface="+mn-cs"/>
        </a:defRPr>
      </a:lvl1pPr>
      <a:lvl2pPr marL="457161"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3" algn="l" defTabSz="914323" rtl="0" eaLnBrk="1" latinLnBrk="0" hangingPunct="1">
        <a:defRPr sz="1800" kern="1200">
          <a:solidFill>
            <a:schemeClr val="tx1"/>
          </a:solidFill>
          <a:latin typeface="+mn-lt"/>
          <a:ea typeface="+mn-ea"/>
          <a:cs typeface="+mn-cs"/>
        </a:defRPr>
      </a:lvl4pPr>
      <a:lvl5pPr marL="1828645" algn="l" defTabSz="914323" rtl="0" eaLnBrk="1" latinLnBrk="0" hangingPunct="1">
        <a:defRPr sz="1800" kern="1200">
          <a:solidFill>
            <a:schemeClr val="tx1"/>
          </a:solidFill>
          <a:latin typeface="+mn-lt"/>
          <a:ea typeface="+mn-ea"/>
          <a:cs typeface="+mn-cs"/>
        </a:defRPr>
      </a:lvl5pPr>
      <a:lvl6pPr marL="2285806" algn="l" defTabSz="914323" rtl="0" eaLnBrk="1" latinLnBrk="0" hangingPunct="1">
        <a:defRPr sz="1800" kern="1200">
          <a:solidFill>
            <a:schemeClr val="tx1"/>
          </a:solidFill>
          <a:latin typeface="+mn-lt"/>
          <a:ea typeface="+mn-ea"/>
          <a:cs typeface="+mn-cs"/>
        </a:defRPr>
      </a:lvl6pPr>
      <a:lvl7pPr marL="2742967" algn="l" defTabSz="914323" rtl="0" eaLnBrk="1" latinLnBrk="0" hangingPunct="1">
        <a:defRPr sz="1800" kern="1200">
          <a:solidFill>
            <a:schemeClr val="tx1"/>
          </a:solidFill>
          <a:latin typeface="+mn-lt"/>
          <a:ea typeface="+mn-ea"/>
          <a:cs typeface="+mn-cs"/>
        </a:defRPr>
      </a:lvl7pPr>
      <a:lvl8pPr marL="3200129" algn="l" defTabSz="914323" rtl="0" eaLnBrk="1" latinLnBrk="0" hangingPunct="1">
        <a:defRPr sz="1800" kern="1200">
          <a:solidFill>
            <a:schemeClr val="tx1"/>
          </a:solidFill>
          <a:latin typeface="+mn-lt"/>
          <a:ea typeface="+mn-ea"/>
          <a:cs typeface="+mn-cs"/>
        </a:defRPr>
      </a:lvl8pPr>
      <a:lvl9pPr marL="3657289" algn="l" defTabSz="9143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TheWaveVR – The Music VR Social Platform – Virtual Reality Times">
            <a:extLst>
              <a:ext uri="{FF2B5EF4-FFF2-40B4-BE49-F238E27FC236}">
                <a16:creationId xmlns:a16="http://schemas.microsoft.com/office/drawing/2014/main" id="{7A325C37-D5C0-461E-B552-773A8C10E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E81BAC6-F1EA-402F-AACA-8F5CCD150E54}"/>
              </a:ext>
            </a:extLst>
          </p:cNvPr>
          <p:cNvSpPr/>
          <p:nvPr/>
        </p:nvSpPr>
        <p:spPr>
          <a:xfrm>
            <a:off x="-5035" y="-20"/>
            <a:ext cx="12216084" cy="6858000"/>
          </a:xfrm>
          <a:prstGeom prst="rect">
            <a:avLst/>
          </a:prstGeom>
          <a:gradFill flip="none" rotWithShape="1">
            <a:gsLst>
              <a:gs pos="0">
                <a:schemeClr val="tx1">
                  <a:alpha val="90000"/>
                </a:schemeClr>
              </a:gs>
              <a:gs pos="100000">
                <a:schemeClr val="tx1">
                  <a:alpha val="3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8" name="Subtitle 2">
            <a:extLst>
              <a:ext uri="{FF2B5EF4-FFF2-40B4-BE49-F238E27FC236}">
                <a16:creationId xmlns:a16="http://schemas.microsoft.com/office/drawing/2014/main" id="{63F3AD90-23D4-42D8-8FC3-AEAD0A664B07}"/>
              </a:ext>
            </a:extLst>
          </p:cNvPr>
          <p:cNvSpPr txBox="1">
            <a:spLocks/>
          </p:cNvSpPr>
          <p:nvPr/>
        </p:nvSpPr>
        <p:spPr>
          <a:xfrm>
            <a:off x="247099" y="962862"/>
            <a:ext cx="9558208" cy="1241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2200" dirty="0">
                <a:solidFill>
                  <a:prstClr val="white"/>
                </a:solidFill>
                <a:latin typeface="Segoe UI Light" panose="020B0502040204020203" pitchFamily="34" charset="0"/>
                <a:cs typeface="Segoe UI Light" panose="020B0502040204020203" pitchFamily="34" charset="0"/>
              </a:rPr>
              <a:t>Dhruv “DJ” Jain, Sasa Junuzovic, Eyal Ofek, Mike Sinclair, John Porter, </a:t>
            </a:r>
          </a:p>
          <a:p>
            <a:pPr marL="0" marR="0" lvl="0" indent="0"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2200" dirty="0">
                <a:solidFill>
                  <a:prstClr val="white"/>
                </a:solidFill>
                <a:latin typeface="Segoe UI Light" panose="020B0502040204020203" pitchFamily="34" charset="0"/>
                <a:cs typeface="Segoe UI Light" panose="020B0502040204020203" pitchFamily="34" charset="0"/>
              </a:rPr>
              <a:t>Chris Yoon, Swetha Machanavajhala, Meredith Ringel Morris</a:t>
            </a:r>
            <a:r>
              <a:rPr kumimoji="0" lang="en-US" sz="2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endParaRPr lang="en-US" sz="2200" dirty="0">
              <a:solidFill>
                <a:prstClr val="white"/>
              </a:solidFill>
              <a:latin typeface="Segoe UI Light" panose="020B0502040204020203" pitchFamily="34" charset="0"/>
              <a:cs typeface="Segoe UI Light" panose="020B0502040204020203" pitchFamily="34" charset="0"/>
            </a:endParaRPr>
          </a:p>
          <a:p>
            <a:pPr marL="0" marR="0" lvl="0" indent="0"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2200" dirty="0">
                <a:solidFill>
                  <a:srgbClr val="FFC000"/>
                </a:solidFill>
                <a:latin typeface="Segoe UI Semibold" panose="020B0702040204020203" pitchFamily="34" charset="0"/>
                <a:cs typeface="Segoe UI Semibold" panose="020B0702040204020203" pitchFamily="34" charset="0"/>
              </a:rPr>
              <a:t>University of Washington, Microsoft Research</a:t>
            </a:r>
          </a:p>
        </p:txBody>
      </p:sp>
      <p:sp>
        <p:nvSpPr>
          <p:cNvPr id="13" name="Rectangle 12">
            <a:extLst>
              <a:ext uri="{FF2B5EF4-FFF2-40B4-BE49-F238E27FC236}">
                <a16:creationId xmlns:a16="http://schemas.microsoft.com/office/drawing/2014/main" id="{1ABC8F83-D4D4-47C4-88B3-CEFAC9053375}"/>
              </a:ext>
            </a:extLst>
          </p:cNvPr>
          <p:cNvSpPr/>
          <p:nvPr/>
        </p:nvSpPr>
        <p:spPr>
          <a:xfrm>
            <a:off x="247098" y="358210"/>
            <a:ext cx="10259265" cy="682238"/>
          </a:xfrm>
          <a:prstGeom prst="rect">
            <a:avLst/>
          </a:prstGeom>
          <a:effectLst>
            <a:outerShdw blurRad="50800" dist="38100" dir="5400000" algn="t" rotWithShape="0">
              <a:prstClr val="black">
                <a:alpha val="40000"/>
              </a:prstClr>
            </a:outerShdw>
          </a:effectLst>
        </p:spPr>
        <p:txBody>
          <a:bodyPr wrap="square">
            <a:spAutoFit/>
          </a:bodyPr>
          <a:lstStyle/>
          <a:p>
            <a:pPr lvl="0">
              <a:lnSpc>
                <a:spcPts val="4600"/>
              </a:lnSpc>
              <a:spcBef>
                <a:spcPct val="0"/>
              </a:spcBef>
              <a:defRPr/>
            </a:pPr>
            <a:r>
              <a:rPr lang="en-US" sz="4200" dirty="0">
                <a:solidFill>
                  <a:srgbClr val="FFC000"/>
                </a:solidFill>
                <a:latin typeface="Segoe UI Semibold" panose="020B0702040204020203" pitchFamily="34" charset="0"/>
                <a:cs typeface="Segoe UI Semibold" panose="020B0702040204020203" pitchFamily="34" charset="0"/>
              </a:rPr>
              <a:t>A Taxonomy of Sounds for Virtual Reality</a:t>
            </a:r>
          </a:p>
        </p:txBody>
      </p:sp>
    </p:spTree>
    <p:extLst>
      <p:ext uri="{BB962C8B-B14F-4D97-AF65-F5344CB8AC3E}">
        <p14:creationId xmlns:p14="http://schemas.microsoft.com/office/powerpoint/2010/main" val="3013311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49903E-7CF6-4896-BA54-6F0556E7C85F}"/>
              </a:ext>
            </a:extLst>
          </p:cNvPr>
          <p:cNvSpPr txBox="1"/>
          <p:nvPr/>
        </p:nvSpPr>
        <p:spPr>
          <a:xfrm>
            <a:off x="7503111" y="1320124"/>
            <a:ext cx="3901440" cy="1477071"/>
          </a:xfrm>
          <a:prstGeom prst="rect">
            <a:avLst/>
          </a:prstGeom>
          <a:noFill/>
        </p:spPr>
        <p:txBody>
          <a:bodyPr wrap="square">
            <a:spAutoFit/>
          </a:bodyPr>
          <a:lstStyle/>
          <a:p>
            <a:pPr>
              <a:lnSpc>
                <a:spcPct val="110000"/>
              </a:lnSpc>
            </a:pPr>
            <a:r>
              <a:rPr lang="en-US" sz="2800" dirty="0">
                <a:latin typeface="Segoe UI Light" panose="020B0502040204020203" pitchFamily="34" charset="0"/>
                <a:cs typeface="Segoe UI Light" panose="020B0502040204020203" pitchFamily="34" charset="0"/>
              </a:rPr>
              <a:t>Most prior taxonomies focus on organizing real-world sounds… </a:t>
            </a:r>
          </a:p>
        </p:txBody>
      </p:sp>
      <p:pic>
        <p:nvPicPr>
          <p:cNvPr id="4" name="Picture 4" descr="The &quot;Listening Lab&quot; is a Fascinating Way to Learn About Animal Calls">
            <a:extLst>
              <a:ext uri="{FF2B5EF4-FFF2-40B4-BE49-F238E27FC236}">
                <a16:creationId xmlns:a16="http://schemas.microsoft.com/office/drawing/2014/main" id="{57C880C5-CFE5-4436-AF6C-9433645064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536" b="29914"/>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5" name="Picture 2" descr="1 Hour - Urban Sounds - White Noise – A Walk in Chinatown - Relaxing -  Ambience - Ambient - YouTube">
            <a:extLst>
              <a:ext uri="{FF2B5EF4-FFF2-40B4-BE49-F238E27FC236}">
                <a16:creationId xmlns:a16="http://schemas.microsoft.com/office/drawing/2014/main" id="{7A9955B8-6015-4C02-BB33-071E183E6F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41" r="23517"/>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descr="How Playing Musical Instruments Can Benefit Students During Lockdown -  Student Times">
            <a:extLst>
              <a:ext uri="{FF2B5EF4-FFF2-40B4-BE49-F238E27FC236}">
                <a16:creationId xmlns:a16="http://schemas.microsoft.com/office/drawing/2014/main" id="{FC76B62D-5F65-4DCE-8657-33AE9D0B9D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 b="14147"/>
          <a:stretch/>
        </p:blipFill>
        <p:spPr bwMode="auto">
          <a:xfrm>
            <a:off x="5622231" y="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60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218" name="Picture 2" descr="The 50 best video games of 2020 - Polygon">
            <a:extLst>
              <a:ext uri="{FF2B5EF4-FFF2-40B4-BE49-F238E27FC236}">
                <a16:creationId xmlns:a16="http://schemas.microsoft.com/office/drawing/2014/main" id="{8A797208-C070-42E2-976A-09ED392A1DE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r="28142"/>
          <a:stretch/>
        </p:blipFill>
        <p:spPr bwMode="auto">
          <a:xfrm>
            <a:off x="-860781" y="0"/>
            <a:ext cx="65707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828C87-90FD-439B-9976-BF51EE58F4AA}"/>
              </a:ext>
            </a:extLst>
          </p:cNvPr>
          <p:cNvSpPr txBox="1"/>
          <p:nvPr/>
        </p:nvSpPr>
        <p:spPr>
          <a:xfrm>
            <a:off x="5969559" y="1760244"/>
            <a:ext cx="5927801" cy="872996"/>
          </a:xfrm>
          <a:prstGeom prst="rect">
            <a:avLst/>
          </a:prstGeom>
          <a:noFill/>
        </p:spPr>
        <p:txBody>
          <a:bodyPr wrap="square">
            <a:spAutoFit/>
          </a:bodyPr>
          <a:lstStyle/>
          <a:p>
            <a:pPr>
              <a:lnSpc>
                <a:spcPct val="110000"/>
              </a:lnSpc>
            </a:pPr>
            <a:r>
              <a:rPr lang="en-US" sz="2400" dirty="0">
                <a:solidFill>
                  <a:schemeClr val="bg1"/>
                </a:solidFill>
                <a:latin typeface="Segoe UI Light" panose="020B0502040204020203" pitchFamily="34" charset="0"/>
                <a:cs typeface="Segoe UI Light" panose="020B0502040204020203" pitchFamily="34" charset="0"/>
              </a:rPr>
              <a:t>We investigated the sound taxonomies for </a:t>
            </a:r>
            <a:r>
              <a:rPr lang="en-US" sz="2400" dirty="0">
                <a:solidFill>
                  <a:srgbClr val="FFC000"/>
                </a:solidFill>
                <a:latin typeface="Segoe UI Semibold" panose="020B0702040204020203" pitchFamily="34" charset="0"/>
                <a:cs typeface="Segoe UI Semibold" panose="020B0702040204020203" pitchFamily="34" charset="0"/>
              </a:rPr>
              <a:t>2D video games and films.</a:t>
            </a:r>
            <a:endParaRPr lang="en-US" sz="2400" dirty="0">
              <a:solidFill>
                <a:srgbClr val="FFC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06635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828C87-90FD-439B-9976-BF51EE58F4AA}"/>
              </a:ext>
            </a:extLst>
          </p:cNvPr>
          <p:cNvSpPr txBox="1"/>
          <p:nvPr/>
        </p:nvSpPr>
        <p:spPr>
          <a:xfrm>
            <a:off x="5969559" y="1760244"/>
            <a:ext cx="5927801" cy="872996"/>
          </a:xfrm>
          <a:prstGeom prst="rect">
            <a:avLst/>
          </a:prstGeom>
          <a:noFill/>
        </p:spPr>
        <p:txBody>
          <a:bodyPr wrap="square">
            <a:spAutoFit/>
          </a:bodyPr>
          <a:lstStyle/>
          <a:p>
            <a:pPr>
              <a:lnSpc>
                <a:spcPct val="110000"/>
              </a:lnSpc>
            </a:pPr>
            <a:r>
              <a:rPr lang="en-US" sz="2400" dirty="0">
                <a:solidFill>
                  <a:schemeClr val="bg1"/>
                </a:solidFill>
                <a:latin typeface="Segoe UI Light" panose="020B0502040204020203" pitchFamily="34" charset="0"/>
                <a:cs typeface="Segoe UI Light" panose="020B0502040204020203" pitchFamily="34" charset="0"/>
              </a:rPr>
              <a:t>We investigated the sound taxonomies for </a:t>
            </a:r>
            <a:r>
              <a:rPr lang="en-US" sz="2400" dirty="0">
                <a:solidFill>
                  <a:srgbClr val="FFC000"/>
                </a:solidFill>
                <a:latin typeface="Segoe UI Semibold" panose="020B0702040204020203" pitchFamily="34" charset="0"/>
                <a:cs typeface="Segoe UI Semibold" panose="020B0702040204020203" pitchFamily="34" charset="0"/>
              </a:rPr>
              <a:t>2D video games and films.</a:t>
            </a:r>
            <a:endParaRPr lang="en-US" sz="2400" dirty="0">
              <a:solidFill>
                <a:srgbClr val="FFC000"/>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FFCE26DF-E01B-4773-AFF6-7CD24EEA8B47}"/>
              </a:ext>
            </a:extLst>
          </p:cNvPr>
          <p:cNvSpPr txBox="1"/>
          <p:nvPr/>
        </p:nvSpPr>
        <p:spPr>
          <a:xfrm>
            <a:off x="5955372" y="3979708"/>
            <a:ext cx="8595360" cy="430887"/>
          </a:xfrm>
          <a:prstGeom prst="rect">
            <a:avLst/>
          </a:prstGeom>
          <a:noFill/>
        </p:spPr>
        <p:txBody>
          <a:bodyPr wrap="square">
            <a:spAutoFit/>
          </a:bodyPr>
          <a:lstStyle/>
          <a:p>
            <a:pPr marR="0" lvl="0" defTabSz="912201" fontAlgn="auto">
              <a:lnSpc>
                <a:spcPct val="100000"/>
              </a:lnSpc>
              <a:spcBef>
                <a:spcPts val="0"/>
              </a:spcBef>
              <a:spcAft>
                <a:spcPts val="600"/>
              </a:spcAft>
              <a:buClr>
                <a:prstClr val="white"/>
              </a:buClr>
              <a:buSzTx/>
              <a:tabLst/>
              <a:defRPr/>
            </a:pPr>
            <a:r>
              <a:rPr lang="en-US" sz="2200" dirty="0">
                <a:solidFill>
                  <a:schemeClr val="bg1"/>
                </a:solidFill>
                <a:latin typeface="Segoe UI Light" pitchFamily="34" charset="0"/>
              </a:rPr>
              <a:t>E</a:t>
            </a:r>
            <a:r>
              <a:rPr lang="en-US" sz="2200" noProof="0" dirty="0">
                <a:solidFill>
                  <a:schemeClr val="bg1"/>
                </a:solidFill>
                <a:latin typeface="Segoe UI Light" pitchFamily="34" charset="0"/>
              </a:rPr>
              <a:t>ither</a:t>
            </a:r>
            <a:r>
              <a:rPr lang="en-US" sz="2200" dirty="0">
                <a:solidFill>
                  <a:schemeClr val="bg1"/>
                </a:solidFill>
                <a:latin typeface="Segoe UI Light" pitchFamily="34" charset="0"/>
              </a:rPr>
              <a:t> cover source or intent of sounds, not both</a:t>
            </a:r>
            <a:endParaRPr lang="en-US" sz="2200" dirty="0">
              <a:solidFill>
                <a:schemeClr val="bg1"/>
              </a:solidFill>
              <a:latin typeface="Segoe UI Light"/>
              <a:cs typeface="Segoe UI Light"/>
            </a:endParaRPr>
          </a:p>
        </p:txBody>
      </p:sp>
      <p:cxnSp>
        <p:nvCxnSpPr>
          <p:cNvPr id="8" name="Straight Connector 7">
            <a:extLst>
              <a:ext uri="{FF2B5EF4-FFF2-40B4-BE49-F238E27FC236}">
                <a16:creationId xmlns:a16="http://schemas.microsoft.com/office/drawing/2014/main" id="{F697906B-E994-48BE-AB31-66BC0FE86711}"/>
              </a:ext>
            </a:extLst>
          </p:cNvPr>
          <p:cNvCxnSpPr>
            <a:cxnSpLocks/>
          </p:cNvCxnSpPr>
          <p:nvPr/>
        </p:nvCxnSpPr>
        <p:spPr>
          <a:xfrm>
            <a:off x="5969559" y="3877947"/>
            <a:ext cx="5927801" cy="0"/>
          </a:xfrm>
          <a:prstGeom prst="line">
            <a:avLst/>
          </a:prstGeom>
          <a:noFill/>
          <a:ln w="9525" cap="flat" cmpd="sng" algn="ctr">
            <a:solidFill>
              <a:sysClr val="window" lastClr="FFFFFF">
                <a:lumMod val="65000"/>
              </a:sysClr>
            </a:solidFill>
            <a:prstDash val="solid"/>
          </a:ln>
          <a:effectLst/>
        </p:spPr>
      </p:cxnSp>
      <p:sp>
        <p:nvSpPr>
          <p:cNvPr id="11" name="TextBox 10">
            <a:extLst>
              <a:ext uri="{FF2B5EF4-FFF2-40B4-BE49-F238E27FC236}">
                <a16:creationId xmlns:a16="http://schemas.microsoft.com/office/drawing/2014/main" id="{47743B08-BDBE-4200-9DB5-1D811EA2F079}"/>
              </a:ext>
            </a:extLst>
          </p:cNvPr>
          <p:cNvSpPr txBox="1"/>
          <p:nvPr/>
        </p:nvSpPr>
        <p:spPr>
          <a:xfrm>
            <a:off x="5969559" y="3409340"/>
            <a:ext cx="7441641" cy="466731"/>
          </a:xfrm>
          <a:prstGeom prst="rect">
            <a:avLst/>
          </a:prstGeom>
          <a:noFill/>
        </p:spPr>
        <p:txBody>
          <a:bodyPr wrap="square">
            <a:spAutoFit/>
          </a:bodyPr>
          <a:lstStyle/>
          <a:p>
            <a:pPr>
              <a:lnSpc>
                <a:spcPct val="110000"/>
              </a:lnSpc>
            </a:pPr>
            <a:r>
              <a:rPr lang="en-US" sz="2400" dirty="0">
                <a:solidFill>
                  <a:schemeClr val="bg1"/>
                </a:solidFill>
                <a:latin typeface="Segoe UI Light" panose="020B0502040204020203" pitchFamily="34" charset="0"/>
                <a:cs typeface="Segoe UI Light" panose="020B0502040204020203" pitchFamily="34" charset="0"/>
              </a:rPr>
              <a:t>However, we found </a:t>
            </a:r>
            <a:r>
              <a:rPr lang="en-US" sz="2400" dirty="0">
                <a:solidFill>
                  <a:srgbClr val="FFC000"/>
                </a:solidFill>
                <a:latin typeface="Segoe UI Semibold" panose="020B0702040204020203" pitchFamily="34" charset="0"/>
                <a:cs typeface="Segoe UI Semibold" panose="020B0702040204020203" pitchFamily="34" charset="0"/>
              </a:rPr>
              <a:t>several limitations.</a:t>
            </a:r>
          </a:p>
        </p:txBody>
      </p:sp>
      <p:pic>
        <p:nvPicPr>
          <p:cNvPr id="9" name="Picture 2" descr="The 50 best video games of 2020 - Polygon">
            <a:extLst>
              <a:ext uri="{FF2B5EF4-FFF2-40B4-BE49-F238E27FC236}">
                <a16:creationId xmlns:a16="http://schemas.microsoft.com/office/drawing/2014/main" id="{4D7536D9-F318-4B26-B316-09EFF3CC0D6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r="28142"/>
          <a:stretch/>
        </p:blipFill>
        <p:spPr bwMode="auto">
          <a:xfrm>
            <a:off x="-860781" y="0"/>
            <a:ext cx="65707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48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6" name="Picture 12" descr="Assassins Creed Odyssey I MADE KASSANDRA EVIL Dialogue Choices Cutscene and  Kill Choice - YouTube">
            <a:extLst>
              <a:ext uri="{FF2B5EF4-FFF2-40B4-BE49-F238E27FC236}">
                <a16:creationId xmlns:a16="http://schemas.microsoft.com/office/drawing/2014/main" id="{ACE4509B-C669-4E78-B07D-7DC95B6C96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062" r="10938"/>
          <a:stretch/>
        </p:blipFill>
        <p:spPr bwMode="auto">
          <a:xfrm>
            <a:off x="-29008"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1612BF1-EEDD-43A9-BE6C-F2516F0196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16" r="27984"/>
          <a:stretch/>
        </p:blipFill>
        <p:spPr bwMode="auto">
          <a:xfrm>
            <a:off x="6110514"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01B314C-05F1-42B0-BB6E-03C171DDECBA}"/>
              </a:ext>
            </a:extLst>
          </p:cNvPr>
          <p:cNvSpPr/>
          <p:nvPr/>
        </p:nvSpPr>
        <p:spPr>
          <a:xfrm>
            <a:off x="1016000" y="5834742"/>
            <a:ext cx="3744686" cy="391887"/>
          </a:xfrm>
          <a:prstGeom prst="rect">
            <a:avLst/>
          </a:prstGeom>
          <a:solidFill>
            <a:schemeClr val="tx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Raavi" panose="020B0502040204020203" pitchFamily="34" charset="0"/>
                <a:cs typeface="Raavi" panose="020B0502040204020203" pitchFamily="34" charset="0"/>
              </a:rPr>
              <a:t>Where is the road to Sami?</a:t>
            </a:r>
          </a:p>
        </p:txBody>
      </p:sp>
      <p:sp>
        <p:nvSpPr>
          <p:cNvPr id="5" name="Rectangle 4">
            <a:extLst>
              <a:ext uri="{FF2B5EF4-FFF2-40B4-BE49-F238E27FC236}">
                <a16:creationId xmlns:a16="http://schemas.microsoft.com/office/drawing/2014/main" id="{900BF820-C995-490C-BDB1-A60210F9787A}"/>
              </a:ext>
            </a:extLst>
          </p:cNvPr>
          <p:cNvSpPr/>
          <p:nvPr/>
        </p:nvSpPr>
        <p:spPr>
          <a:xfrm>
            <a:off x="3860049" y="-7257"/>
            <a:ext cx="4413846" cy="5805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Segoe UI Light" panose="020B0502040204020203" pitchFamily="34" charset="0"/>
                <a:cs typeface="Segoe UI Light" panose="020B0502040204020203" pitchFamily="34" charset="0"/>
              </a:rPr>
              <a:t>Source: </a:t>
            </a:r>
            <a:r>
              <a:rPr lang="en-US" sz="2800" dirty="0">
                <a:solidFill>
                  <a:srgbClr val="FFC000"/>
                </a:solidFill>
                <a:latin typeface="Segoe UI Semibold" panose="020B0702040204020203" pitchFamily="34" charset="0"/>
                <a:cs typeface="Segoe UI Semibold" panose="020B0702040204020203" pitchFamily="34" charset="0"/>
              </a:rPr>
              <a:t>character speech</a:t>
            </a:r>
            <a:endParaRPr lang="en-US" sz="2400" dirty="0">
              <a:solidFill>
                <a:srgbClr val="FFC000"/>
              </a:solidFill>
              <a:latin typeface="Segoe UI Semibold" panose="020B0702040204020203" pitchFamily="34" charset="0"/>
              <a:cs typeface="Segoe UI Semibold" panose="020B0702040204020203" pitchFamily="34" charset="0"/>
            </a:endParaRPr>
          </a:p>
        </p:txBody>
      </p:sp>
      <p:sp>
        <p:nvSpPr>
          <p:cNvPr id="17" name="Rectangle 16">
            <a:extLst>
              <a:ext uri="{FF2B5EF4-FFF2-40B4-BE49-F238E27FC236}">
                <a16:creationId xmlns:a16="http://schemas.microsoft.com/office/drawing/2014/main" id="{8550A356-285F-4487-8448-106B86ACD1EF}"/>
              </a:ext>
            </a:extLst>
          </p:cNvPr>
          <p:cNvSpPr/>
          <p:nvPr/>
        </p:nvSpPr>
        <p:spPr>
          <a:xfrm>
            <a:off x="1063187" y="1066801"/>
            <a:ext cx="3911590" cy="58057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Segoe UI Light" panose="020B0502040204020203" pitchFamily="34" charset="0"/>
                <a:cs typeface="Segoe UI Light" panose="020B0502040204020203" pitchFamily="34" charset="0"/>
              </a:rPr>
              <a:t>Intent: </a:t>
            </a:r>
            <a:r>
              <a:rPr lang="en-US" sz="2400" dirty="0">
                <a:solidFill>
                  <a:srgbClr val="FFC000"/>
                </a:solidFill>
                <a:latin typeface="Segoe UI Semibold" panose="020B0702040204020203" pitchFamily="34" charset="0"/>
                <a:cs typeface="Segoe UI Semibold" panose="020B0702040204020203" pitchFamily="34" charset="0"/>
              </a:rPr>
              <a:t>critical information</a:t>
            </a:r>
          </a:p>
        </p:txBody>
      </p:sp>
      <p:sp>
        <p:nvSpPr>
          <p:cNvPr id="18" name="Rectangle 17">
            <a:extLst>
              <a:ext uri="{FF2B5EF4-FFF2-40B4-BE49-F238E27FC236}">
                <a16:creationId xmlns:a16="http://schemas.microsoft.com/office/drawing/2014/main" id="{F4DCF325-4F14-413A-841E-A27AD25675CD}"/>
              </a:ext>
            </a:extLst>
          </p:cNvPr>
          <p:cNvSpPr/>
          <p:nvPr/>
        </p:nvSpPr>
        <p:spPr>
          <a:xfrm>
            <a:off x="7403046" y="1066801"/>
            <a:ext cx="3829415" cy="58057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Segoe UI Light" panose="020B0502040204020203" pitchFamily="34" charset="0"/>
                <a:cs typeface="Segoe UI Light" panose="020B0502040204020203" pitchFamily="34" charset="0"/>
              </a:rPr>
              <a:t>Intent: </a:t>
            </a:r>
            <a:r>
              <a:rPr lang="en-US" sz="2400" dirty="0">
                <a:solidFill>
                  <a:srgbClr val="FFC000"/>
                </a:solidFill>
                <a:latin typeface="Segoe UI Semibold" panose="020B0702040204020203" pitchFamily="34" charset="0"/>
                <a:cs typeface="Segoe UI Semibold" panose="020B0702040204020203" pitchFamily="34" charset="0"/>
              </a:rPr>
              <a:t>increasing realism</a:t>
            </a:r>
          </a:p>
        </p:txBody>
      </p:sp>
    </p:spTree>
    <p:extLst>
      <p:ext uri="{BB962C8B-B14F-4D97-AF65-F5344CB8AC3E}">
        <p14:creationId xmlns:p14="http://schemas.microsoft.com/office/powerpoint/2010/main" val="191477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218" name="Picture 2" descr="The 50 best video games of 2020 - Polygon">
            <a:extLst>
              <a:ext uri="{FF2B5EF4-FFF2-40B4-BE49-F238E27FC236}">
                <a16:creationId xmlns:a16="http://schemas.microsoft.com/office/drawing/2014/main" id="{8A797208-C070-42E2-976A-09ED392A1DE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r="28142"/>
          <a:stretch/>
        </p:blipFill>
        <p:spPr bwMode="auto">
          <a:xfrm>
            <a:off x="-860781" y="0"/>
            <a:ext cx="65707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828C87-90FD-439B-9976-BF51EE58F4AA}"/>
              </a:ext>
            </a:extLst>
          </p:cNvPr>
          <p:cNvSpPr txBox="1"/>
          <p:nvPr/>
        </p:nvSpPr>
        <p:spPr>
          <a:xfrm>
            <a:off x="5969559" y="1760244"/>
            <a:ext cx="5927801" cy="872996"/>
          </a:xfrm>
          <a:prstGeom prst="rect">
            <a:avLst/>
          </a:prstGeom>
          <a:noFill/>
        </p:spPr>
        <p:txBody>
          <a:bodyPr wrap="square">
            <a:spAutoFit/>
          </a:bodyPr>
          <a:lstStyle/>
          <a:p>
            <a:pPr>
              <a:lnSpc>
                <a:spcPct val="110000"/>
              </a:lnSpc>
            </a:pPr>
            <a:r>
              <a:rPr lang="en-US" sz="2400" dirty="0">
                <a:solidFill>
                  <a:schemeClr val="bg1"/>
                </a:solidFill>
                <a:latin typeface="Segoe UI Light" panose="020B0502040204020203" pitchFamily="34" charset="0"/>
                <a:cs typeface="Segoe UI Light" panose="020B0502040204020203" pitchFamily="34" charset="0"/>
              </a:rPr>
              <a:t>We investigated the sound taxonomies for </a:t>
            </a:r>
            <a:r>
              <a:rPr lang="en-US" sz="2400" dirty="0">
                <a:solidFill>
                  <a:srgbClr val="FFC000"/>
                </a:solidFill>
                <a:latin typeface="Segoe UI Semibold" panose="020B0702040204020203" pitchFamily="34" charset="0"/>
                <a:cs typeface="Segoe UI Semibold" panose="020B0702040204020203" pitchFamily="34" charset="0"/>
              </a:rPr>
              <a:t>2D video games and films.</a:t>
            </a:r>
            <a:endParaRPr lang="en-US" sz="2400" dirty="0">
              <a:solidFill>
                <a:srgbClr val="FFC000"/>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FFCE26DF-E01B-4773-AFF6-7CD24EEA8B47}"/>
              </a:ext>
            </a:extLst>
          </p:cNvPr>
          <p:cNvSpPr txBox="1"/>
          <p:nvPr/>
        </p:nvSpPr>
        <p:spPr>
          <a:xfrm>
            <a:off x="5955372" y="3979708"/>
            <a:ext cx="8595360" cy="846386"/>
          </a:xfrm>
          <a:prstGeom prst="rect">
            <a:avLst/>
          </a:prstGeom>
          <a:noFill/>
        </p:spPr>
        <p:txBody>
          <a:bodyPr wrap="square">
            <a:spAutoFit/>
          </a:bodyPr>
          <a:lstStyle/>
          <a:p>
            <a:pPr marR="0" lvl="0" defTabSz="912201" fontAlgn="auto">
              <a:lnSpc>
                <a:spcPct val="100000"/>
              </a:lnSpc>
              <a:spcBef>
                <a:spcPts val="0"/>
              </a:spcBef>
              <a:spcAft>
                <a:spcPts val="600"/>
              </a:spcAft>
              <a:buClr>
                <a:prstClr val="white"/>
              </a:buClr>
              <a:buSzTx/>
              <a:tabLst/>
              <a:defRPr/>
            </a:pPr>
            <a:r>
              <a:rPr lang="en-US" sz="2200" dirty="0">
                <a:solidFill>
                  <a:schemeClr val="bg1"/>
                </a:solidFill>
                <a:latin typeface="Segoe UI Light" pitchFamily="34" charset="0"/>
              </a:rPr>
              <a:t>E</a:t>
            </a:r>
            <a:r>
              <a:rPr lang="en-US" sz="2200" noProof="0" dirty="0">
                <a:solidFill>
                  <a:schemeClr val="bg1"/>
                </a:solidFill>
                <a:latin typeface="Segoe UI Light" pitchFamily="34" charset="0"/>
              </a:rPr>
              <a:t>ither cover</a:t>
            </a:r>
            <a:r>
              <a:rPr lang="en-US" sz="2200" dirty="0">
                <a:solidFill>
                  <a:schemeClr val="bg1"/>
                </a:solidFill>
                <a:latin typeface="Segoe UI Light" pitchFamily="34" charset="0"/>
              </a:rPr>
              <a:t> source or intent of sounds, not both</a:t>
            </a:r>
            <a:endParaRPr lang="en-US" sz="2200" dirty="0">
              <a:solidFill>
                <a:schemeClr val="bg1"/>
              </a:solidFill>
              <a:latin typeface="Segoe UI Light"/>
              <a:cs typeface="Segoe UI Light"/>
            </a:endParaRPr>
          </a:p>
          <a:p>
            <a:pPr marR="0" lvl="0" defTabSz="912201" fontAlgn="auto">
              <a:lnSpc>
                <a:spcPct val="100000"/>
              </a:lnSpc>
              <a:spcBef>
                <a:spcPts val="0"/>
              </a:spcBef>
              <a:spcAft>
                <a:spcPts val="600"/>
              </a:spcAft>
              <a:buClr>
                <a:prstClr val="white"/>
              </a:buClr>
              <a:buSzTx/>
              <a:tabLst/>
              <a:defRPr/>
            </a:pPr>
            <a:r>
              <a:rPr lang="en-US" sz="2200" dirty="0">
                <a:solidFill>
                  <a:schemeClr val="bg1"/>
                </a:solidFill>
                <a:latin typeface="Segoe UI Light" panose="020B0502040204020203" pitchFamily="34" charset="0"/>
                <a:cs typeface="Segoe UI Light" panose="020B0502040204020203" pitchFamily="34" charset="0"/>
              </a:rPr>
              <a:t>Do not account for 3D spatial variations in VR</a:t>
            </a:r>
            <a:endParaRPr kumimoji="0" lang="en-US" sz="2200" b="0"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cxnSp>
        <p:nvCxnSpPr>
          <p:cNvPr id="8" name="Straight Connector 7">
            <a:extLst>
              <a:ext uri="{FF2B5EF4-FFF2-40B4-BE49-F238E27FC236}">
                <a16:creationId xmlns:a16="http://schemas.microsoft.com/office/drawing/2014/main" id="{F697906B-E994-48BE-AB31-66BC0FE86711}"/>
              </a:ext>
            </a:extLst>
          </p:cNvPr>
          <p:cNvCxnSpPr>
            <a:cxnSpLocks/>
          </p:cNvCxnSpPr>
          <p:nvPr/>
        </p:nvCxnSpPr>
        <p:spPr>
          <a:xfrm>
            <a:off x="5969559" y="3877947"/>
            <a:ext cx="5927801" cy="0"/>
          </a:xfrm>
          <a:prstGeom prst="line">
            <a:avLst/>
          </a:prstGeom>
          <a:noFill/>
          <a:ln w="9525" cap="flat" cmpd="sng" algn="ctr">
            <a:solidFill>
              <a:sysClr val="window" lastClr="FFFFFF">
                <a:lumMod val="65000"/>
              </a:sysClr>
            </a:solidFill>
            <a:prstDash val="solid"/>
          </a:ln>
          <a:effectLst/>
        </p:spPr>
      </p:cxnSp>
      <p:sp>
        <p:nvSpPr>
          <p:cNvPr id="11" name="TextBox 10">
            <a:extLst>
              <a:ext uri="{FF2B5EF4-FFF2-40B4-BE49-F238E27FC236}">
                <a16:creationId xmlns:a16="http://schemas.microsoft.com/office/drawing/2014/main" id="{47743B08-BDBE-4200-9DB5-1D811EA2F079}"/>
              </a:ext>
            </a:extLst>
          </p:cNvPr>
          <p:cNvSpPr txBox="1"/>
          <p:nvPr/>
        </p:nvSpPr>
        <p:spPr>
          <a:xfrm>
            <a:off x="5969559" y="3409340"/>
            <a:ext cx="7441641" cy="466731"/>
          </a:xfrm>
          <a:prstGeom prst="rect">
            <a:avLst/>
          </a:prstGeom>
          <a:noFill/>
        </p:spPr>
        <p:txBody>
          <a:bodyPr wrap="square">
            <a:spAutoFit/>
          </a:bodyPr>
          <a:lstStyle/>
          <a:p>
            <a:pPr>
              <a:lnSpc>
                <a:spcPct val="110000"/>
              </a:lnSpc>
            </a:pPr>
            <a:r>
              <a:rPr lang="en-US" sz="2400" dirty="0">
                <a:solidFill>
                  <a:schemeClr val="bg1"/>
                </a:solidFill>
                <a:latin typeface="Segoe UI Light" panose="020B0502040204020203" pitchFamily="34" charset="0"/>
                <a:cs typeface="Segoe UI Light" panose="020B0502040204020203" pitchFamily="34" charset="0"/>
              </a:rPr>
              <a:t>However, we found </a:t>
            </a:r>
            <a:r>
              <a:rPr lang="en-US" sz="2400" dirty="0">
                <a:solidFill>
                  <a:srgbClr val="FFC000"/>
                </a:solidFill>
                <a:latin typeface="Segoe UI Semibold" panose="020B0702040204020203" pitchFamily="34" charset="0"/>
                <a:cs typeface="Segoe UI Semibold" panose="020B0702040204020203" pitchFamily="34" charset="0"/>
              </a:rPr>
              <a:t>several limitations.</a:t>
            </a:r>
          </a:p>
        </p:txBody>
      </p:sp>
    </p:spTree>
    <p:extLst>
      <p:ext uri="{BB962C8B-B14F-4D97-AF65-F5344CB8AC3E}">
        <p14:creationId xmlns:p14="http://schemas.microsoft.com/office/powerpoint/2010/main" val="323708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2" descr="E-Learning Podcasts: Audio Interviews with Course Designers #266">
            <a:extLst>
              <a:ext uri="{FF2B5EF4-FFF2-40B4-BE49-F238E27FC236}">
                <a16:creationId xmlns:a16="http://schemas.microsoft.com/office/drawing/2014/main" id="{1AB11648-763B-4BA2-A6AC-9A9EAAC54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 y="0"/>
            <a:ext cx="13644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BlackOverlay"/>
          <p:cNvSpPr/>
          <p:nvPr/>
        </p:nvSpPr>
        <p:spPr>
          <a:xfrm>
            <a:off x="0" y="0"/>
            <a:ext cx="12204463" cy="6858000"/>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p:cNvSpPr>
            <a:spLocks noGrp="1"/>
          </p:cNvSpPr>
          <p:nvPr>
            <p:ph type="title"/>
          </p:nvPr>
        </p:nvSpPr>
        <p:spPr>
          <a:xfrm>
            <a:off x="1533631" y="1973220"/>
            <a:ext cx="8202538" cy="525248"/>
          </a:xfrm>
        </p:spPr>
        <p:txBody>
          <a:bodyPr>
            <a:noAutofit/>
          </a:bodyPr>
          <a:lstStyle/>
          <a:p>
            <a:r>
              <a:rPr lang="en-US" sz="3600" dirty="0">
                <a:solidFill>
                  <a:schemeClr val="bg1"/>
                </a:solidFill>
                <a:latin typeface="Segoe UI Semibold" panose="020B0702040204020203" pitchFamily="34" charset="0"/>
                <a:cs typeface="Segoe UI Semibold" panose="020B0702040204020203" pitchFamily="34" charset="0"/>
              </a:rPr>
              <a:t>To Build and Evaluate our Taxonomy…</a:t>
            </a:r>
          </a:p>
        </p:txBody>
      </p:sp>
      <p:cxnSp>
        <p:nvCxnSpPr>
          <p:cNvPr id="6" name="HorizontalRule"/>
          <p:cNvCxnSpPr>
            <a:cxnSpLocks/>
          </p:cNvCxnSpPr>
          <p:nvPr/>
        </p:nvCxnSpPr>
        <p:spPr>
          <a:xfrm>
            <a:off x="1436369" y="2595952"/>
            <a:ext cx="9125325" cy="0"/>
          </a:xfrm>
          <a:prstGeom prst="line">
            <a:avLst/>
          </a:prstGeom>
          <a:noFill/>
          <a:ln w="9525" cap="flat" cmpd="sng" algn="ctr">
            <a:solidFill>
              <a:sysClr val="window" lastClr="FFFFFF">
                <a:lumMod val="65000"/>
              </a:sysClr>
            </a:solidFill>
            <a:prstDash val="solid"/>
          </a:ln>
          <a:effectLst/>
        </p:spPr>
      </p:cxnSp>
      <p:sp>
        <p:nvSpPr>
          <p:cNvPr id="11" name="TextBox 10">
            <a:extLst>
              <a:ext uri="{FF2B5EF4-FFF2-40B4-BE49-F238E27FC236}">
                <a16:creationId xmlns:a16="http://schemas.microsoft.com/office/drawing/2014/main" id="{26371E7F-BD4F-4510-824B-76E6F2FA8027}"/>
              </a:ext>
            </a:extLst>
          </p:cNvPr>
          <p:cNvSpPr txBox="1"/>
          <p:nvPr/>
        </p:nvSpPr>
        <p:spPr>
          <a:xfrm>
            <a:off x="3709485" y="2775466"/>
            <a:ext cx="6176195" cy="1938950"/>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lumMod val="85000"/>
                  </a:prstClr>
                </a:solidFill>
                <a:latin typeface="Segoe UI Light" pitchFamily="34" charset="0"/>
              </a:rPr>
              <a:t>Interview with </a:t>
            </a:r>
            <a:r>
              <a:rPr lang="en-US" sz="2400" dirty="0">
                <a:solidFill>
                  <a:srgbClr val="FFC000"/>
                </a:solidFill>
                <a:latin typeface="Segoe UI Semibold" panose="020B0702040204020203" pitchFamily="34" charset="0"/>
                <a:cs typeface="Segoe UI Semibold" panose="020B0702040204020203" pitchFamily="34" charset="0"/>
              </a:rPr>
              <a:t>10 VR sound designers </a:t>
            </a:r>
            <a:r>
              <a:rPr lang="en-US" sz="2400" dirty="0">
                <a:solidFill>
                  <a:prstClr val="white">
                    <a:lumMod val="85000"/>
                  </a:prstClr>
                </a:solidFill>
                <a:latin typeface="Segoe UI Light" pitchFamily="34" charset="0"/>
              </a:rPr>
              <a:t>to develop our taxonomy.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C000"/>
                </a:solidFill>
                <a:latin typeface="Segoe UI Semibold" panose="020B0702040204020203" pitchFamily="34" charset="0"/>
                <a:cs typeface="Segoe UI Semibold" panose="020B0702040204020203" pitchFamily="34" charset="0"/>
              </a:rPr>
              <a:t>Evaluation of our taxonomy </a:t>
            </a:r>
            <a:r>
              <a:rPr lang="en-US" sz="2400" dirty="0">
                <a:solidFill>
                  <a:prstClr val="white">
                    <a:lumMod val="85000"/>
                  </a:prstClr>
                </a:solidFill>
                <a:latin typeface="Segoe UI Light" pitchFamily="34" charset="0"/>
              </a:rPr>
              <a:t>by classifying sounds across 33 VR apps.</a:t>
            </a:r>
            <a:endParaRPr kumimoji="0" lang="en-US" sz="24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endParaRPr>
          </a:p>
        </p:txBody>
      </p:sp>
      <p:sp>
        <p:nvSpPr>
          <p:cNvPr id="12" name="TextBox 11">
            <a:extLst>
              <a:ext uri="{FF2B5EF4-FFF2-40B4-BE49-F238E27FC236}">
                <a16:creationId xmlns:a16="http://schemas.microsoft.com/office/drawing/2014/main" id="{BEB3A54B-71DB-4181-8CB5-6A79DDD11B9B}"/>
              </a:ext>
            </a:extLst>
          </p:cNvPr>
          <p:cNvSpPr txBox="1"/>
          <p:nvPr/>
        </p:nvSpPr>
        <p:spPr>
          <a:xfrm>
            <a:off x="1613417" y="2790922"/>
            <a:ext cx="18469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solidFill>
                <a:effectLst/>
                <a:uLnTx/>
                <a:uFillTx/>
                <a:latin typeface="Segoe UI Semibold" pitchFamily="34" charset="0"/>
                <a:ea typeface="+mn-ea"/>
                <a:cs typeface="+mn-cs"/>
              </a:rPr>
              <a:t>Study 1</a:t>
            </a:r>
          </a:p>
        </p:txBody>
      </p:sp>
      <p:sp>
        <p:nvSpPr>
          <p:cNvPr id="14" name="TextBox 13">
            <a:extLst>
              <a:ext uri="{FF2B5EF4-FFF2-40B4-BE49-F238E27FC236}">
                <a16:creationId xmlns:a16="http://schemas.microsoft.com/office/drawing/2014/main" id="{D1D7DECF-98D7-4886-8263-2A619038DD59}"/>
              </a:ext>
            </a:extLst>
          </p:cNvPr>
          <p:cNvSpPr txBox="1"/>
          <p:nvPr/>
        </p:nvSpPr>
        <p:spPr>
          <a:xfrm>
            <a:off x="1574271" y="3947192"/>
            <a:ext cx="19252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solidFill>
                <a:effectLst/>
                <a:uLnTx/>
                <a:uFillTx/>
                <a:latin typeface="Segoe UI Semibold" pitchFamily="34" charset="0"/>
                <a:ea typeface="+mn-ea"/>
                <a:cs typeface="+mn-cs"/>
              </a:rPr>
              <a:t>Study 2</a:t>
            </a:r>
          </a:p>
        </p:txBody>
      </p:sp>
    </p:spTree>
    <p:extLst>
      <p:ext uri="{BB962C8B-B14F-4D97-AF65-F5344CB8AC3E}">
        <p14:creationId xmlns:p14="http://schemas.microsoft.com/office/powerpoint/2010/main" val="80612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7349" y="171865"/>
            <a:ext cx="26098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cap="small" dirty="0">
                <a:solidFill>
                  <a:schemeClr val="bg1">
                    <a:lumMod val="95000"/>
                  </a:schemeClr>
                </a:solidFill>
                <a:latin typeface="Segoe UI Semibold" panose="020B0702040204020203" pitchFamily="34" charset="0"/>
                <a:ea typeface="+mj-ea"/>
                <a:cs typeface="+mj-cs"/>
              </a:rPr>
              <a:t>Study 1</a:t>
            </a:r>
            <a:endParaRPr kumimoji="0" lang="en-US" sz="8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5" name="TextBox 4"/>
          <p:cNvSpPr txBox="1"/>
          <p:nvPr/>
        </p:nvSpPr>
        <p:spPr>
          <a:xfrm>
            <a:off x="5994402" y="1575697"/>
            <a:ext cx="5664195" cy="37702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rPr>
              <a:t>Goal</a:t>
            </a:r>
          </a:p>
          <a:p>
            <a:pPr marL="342900" marR="0" lvl="0" indent="-342900" algn="l" defTabSz="914400" rtl="0" eaLnBrk="1" fontAlgn="auto" latinLnBrk="0" hangingPunct="1">
              <a:lnSpc>
                <a:spcPct val="100000"/>
              </a:lnSpc>
              <a:spcBef>
                <a:spcPts val="0"/>
              </a:spcBef>
              <a:spcAft>
                <a:spcPts val="600"/>
              </a:spcAft>
              <a:buClrTx/>
              <a:buSzTx/>
              <a:buFont typeface="Courier New" pitchFamily="49" charset="0"/>
              <a:buChar char="o"/>
              <a:tabLst/>
              <a:defRPr/>
            </a:pPr>
            <a:r>
              <a:rPr kumimoji="0" lang="en-US" sz="1800" b="0" i="0" u="none" strike="noStrike" kern="1200" cap="none" spc="0" normalizeH="0" baseline="0" noProof="0" dirty="0">
                <a:ln>
                  <a:noFill/>
                </a:ln>
                <a:solidFill>
                  <a:prstClr val="white"/>
                </a:solidFill>
                <a:effectLst/>
                <a:uLnTx/>
                <a:uFillTx/>
                <a:latin typeface="Segoe UI Light" pitchFamily="34" charset="0"/>
                <a:ea typeface="+mn-ea"/>
                <a:cs typeface="+mn-cs"/>
              </a:rPr>
              <a:t>To explore different</a:t>
            </a:r>
            <a:r>
              <a:rPr kumimoji="0" lang="en-US" sz="1800" b="0" i="0" u="none" strike="noStrike" kern="1200" cap="none" spc="0" normalizeH="0" noProof="0" dirty="0">
                <a:ln>
                  <a:noFill/>
                </a:ln>
                <a:solidFill>
                  <a:prstClr val="white"/>
                </a:solidFill>
                <a:effectLst/>
                <a:uLnTx/>
                <a:uFillTx/>
                <a:latin typeface="Segoe UI Light" pitchFamily="34" charset="0"/>
                <a:ea typeface="+mn-ea"/>
                <a:cs typeface="+mn-cs"/>
              </a:rPr>
              <a:t> ways in which sound are used or represented in VR.</a:t>
            </a:r>
            <a:endParaRPr lang="en-US" dirty="0">
              <a:solidFill>
                <a:prstClr val="white"/>
              </a:solidFill>
              <a:latin typeface="Segoe UI Light"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Courier New" pitchFamily="49" charset="0"/>
              <a:buChar char="o"/>
              <a:tabLst/>
              <a:defRPr/>
            </a:pPr>
            <a:endParaRPr kumimoji="0" lang="en-US" sz="1050" b="0" i="0" u="none" strike="noStrike" kern="1200" cap="none" spc="0" normalizeH="0" baseline="0" noProof="0" dirty="0">
              <a:ln>
                <a:noFill/>
              </a:ln>
              <a:solidFill>
                <a:prstClr val="white"/>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rPr>
              <a:t>Procedure</a:t>
            </a:r>
          </a:p>
          <a:p>
            <a:pPr marL="342900" lvl="0" indent="-342900">
              <a:spcAft>
                <a:spcPts val="600"/>
              </a:spcAft>
              <a:buFont typeface="Courier New" pitchFamily="49" charset="0"/>
              <a:buChar char="o"/>
              <a:defRPr/>
            </a:pPr>
            <a:r>
              <a:rPr lang="en-US" dirty="0">
                <a:solidFill>
                  <a:prstClr val="white"/>
                </a:solidFill>
                <a:latin typeface="Segoe UI Light" pitchFamily="34" charset="0"/>
              </a:rPr>
              <a:t>Interviewed 10 VR sound designers on their experience of designing sounds for 2-3 VR apps.</a:t>
            </a:r>
            <a:endParaRPr lang="en-US" sz="1050" dirty="0">
              <a:solidFill>
                <a:prstClr val="white"/>
              </a:solidFill>
              <a:latin typeface="Segoe UI Light" pitchFamily="34" charset="0"/>
            </a:endParaRPr>
          </a:p>
          <a:p>
            <a:pPr marL="342900" lvl="0" indent="-342900">
              <a:spcAft>
                <a:spcPts val="600"/>
              </a:spcAft>
              <a:buFont typeface="Courier New" pitchFamily="49" charset="0"/>
              <a:buChar char="o"/>
              <a:defRPr/>
            </a:pPr>
            <a:endParaRPr lang="en-US" sz="1050" dirty="0">
              <a:solidFill>
                <a:prstClr val="white"/>
              </a:solidFill>
              <a:latin typeface="Segoe UI Semibold" pitchFamily="34" charset="0"/>
            </a:endParaRPr>
          </a:p>
          <a:p>
            <a:pPr lvl="0">
              <a:defRPr/>
            </a:pPr>
            <a:r>
              <a:rPr lang="en-US" sz="2400" dirty="0">
                <a:solidFill>
                  <a:prstClr val="white"/>
                </a:solidFill>
                <a:latin typeface="Segoe UI Semibold" pitchFamily="34" charset="0"/>
              </a:rPr>
              <a:t>Analysis</a:t>
            </a:r>
            <a:endParaRPr kumimoji="0" lang="en-US" sz="180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dirty="0">
                <a:solidFill>
                  <a:prstClr val="white"/>
                </a:solidFill>
                <a:latin typeface="Segoe UI Light" pitchFamily="34" charset="0"/>
              </a:rPr>
              <a:t>Using open, axial, and selective coding, we developed our taxonomy of sounds and other findings related to sound design in VR.</a:t>
            </a:r>
            <a:endParaRPr kumimoji="0" lang="en-US" sz="1800"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pic>
        <p:nvPicPr>
          <p:cNvPr id="16388" name="Picture 4" descr="A audio designer working on a computer showing audio visualizations of sound clips.&#10;">
            <a:extLst>
              <a:ext uri="{FF2B5EF4-FFF2-40B4-BE49-F238E27FC236}">
                <a16:creationId xmlns:a16="http://schemas.microsoft.com/office/drawing/2014/main" id="{31A3B01D-F18E-4A5F-8739-FAE945F2E2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9" t="23425" r="841" b="-1175"/>
          <a:stretch/>
        </p:blipFill>
        <p:spPr bwMode="auto">
          <a:xfrm>
            <a:off x="533403" y="1323895"/>
            <a:ext cx="5164156" cy="4328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31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BlackOverlay">
            <a:extLst>
              <a:ext uri="{FF2B5EF4-FFF2-40B4-BE49-F238E27FC236}">
                <a16:creationId xmlns:a16="http://schemas.microsoft.com/office/drawing/2014/main" id="{AF45DF5D-67C9-4904-8153-842248E38675}"/>
              </a:ext>
            </a:extLst>
          </p:cNvPr>
          <p:cNvSpPr/>
          <p:nvPr/>
        </p:nvSpPr>
        <p:spPr>
          <a:xfrm>
            <a:off x="0" y="0"/>
            <a:ext cx="12192000" cy="6858000"/>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a:cs typeface="Segoe UI Light"/>
              </a:rPr>
              <a:t>No </a:t>
            </a:r>
            <a:r>
              <a:rPr lang="en-US" sz="2400" dirty="0">
                <a:solidFill>
                  <a:srgbClr val="FFC000"/>
                </a:solidFill>
                <a:latin typeface="Segoe UI Semibold" panose="020B0702040204020203" pitchFamily="34" charset="0"/>
                <a:cs typeface="Segoe UI Semibold" panose="020B0702040204020203" pitchFamily="34" charset="0"/>
              </a:rPr>
              <a:t>agreed upon terminology or common language </a:t>
            </a:r>
            <a:r>
              <a:rPr lang="en-US" sz="2400" dirty="0">
                <a:solidFill>
                  <a:prstClr val="white"/>
                </a:solidFill>
                <a:latin typeface="Segoe UI Light"/>
                <a:cs typeface="Segoe UI Light"/>
              </a:rPr>
              <a:t>for describing sounds in VR!</a:t>
            </a:r>
            <a:endParaRPr kumimoji="0" lang="en-US" sz="2400" b="0" i="0" u="none" strike="noStrike" kern="1200" cap="none" spc="0" normalizeH="0" baseline="0" noProof="0" dirty="0">
              <a:ln>
                <a:noFill/>
              </a:ln>
              <a:solidFill>
                <a:prstClr val="white"/>
              </a:solidFill>
              <a:effectLst/>
              <a:uLnTx/>
              <a:uFillTx/>
              <a:latin typeface="Segoe UI Light"/>
              <a:ea typeface="+mn-ea"/>
              <a:cs typeface="Segoe UI Light"/>
            </a:endParaRPr>
          </a:p>
        </p:txBody>
      </p:sp>
      <p:sp>
        <p:nvSpPr>
          <p:cNvPr id="5" name="Title 7">
            <a:extLst>
              <a:ext uri="{FF2B5EF4-FFF2-40B4-BE49-F238E27FC236}">
                <a16:creationId xmlns:a16="http://schemas.microsoft.com/office/drawing/2014/main" id="{5A4300D8-71E9-4153-B5C7-02FCFA2A9565}"/>
              </a:ext>
            </a:extLst>
          </p:cNvPr>
          <p:cNvSpPr txBox="1">
            <a:spLocks/>
          </p:cNvSpPr>
          <p:nvPr/>
        </p:nvSpPr>
        <p:spPr>
          <a:xfrm>
            <a:off x="-1" y="6466113"/>
            <a:ext cx="2775857" cy="391887"/>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rPr>
              <a:t>Study 1 Findings</a:t>
            </a:r>
            <a:endParaRPr kumimoji="0" lang="en-US" sz="11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3802785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est racing games on iOS mobile devices: The top 10">
            <a:extLst>
              <a:ext uri="{FF2B5EF4-FFF2-40B4-BE49-F238E27FC236}">
                <a16:creationId xmlns:a16="http://schemas.microsoft.com/office/drawing/2014/main" id="{0CD67495-0628-4E59-9ACE-C5C1B0F7F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74442"/>
            <a:ext cx="12192001" cy="6932442"/>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3423920" y="2703192"/>
            <a:ext cx="8290560" cy="2677652"/>
          </a:xfrm>
          <a:prstGeom prst="rect">
            <a:avLst/>
          </a:prstGeom>
          <a:noFill/>
        </p:spPr>
        <p:txBody>
          <a:bodyPr wrap="square" lIns="91246" tIns="45718" rIns="91246" bIns="45718" rtlCol="0">
            <a:spAutoFit/>
          </a:bodyPr>
          <a:lstStyle/>
          <a:p>
            <a:pPr marL="0" marR="0" lvl="0" indent="0" algn="l" defTabSz="912201" rtl="0" eaLnBrk="1" fontAlgn="auto" latinLnBrk="0" hangingPunct="1">
              <a:lnSpc>
                <a:spcPct val="100000"/>
              </a:lnSpc>
              <a:spcBef>
                <a:spcPts val="0"/>
              </a:spcBef>
              <a:spcAft>
                <a:spcPts val="120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Segoe UI Light" pitchFamily="34" charset="0"/>
                <a:ea typeface="+mn-ea"/>
                <a:cs typeface="+mn-cs"/>
              </a:rPr>
              <a:t>“We were trying to describe the sound when a car engine sounded weird... And we described it as a “</a:t>
            </a:r>
            <a:r>
              <a:rPr kumimoji="0" lang="en-US" sz="2800" b="0" i="1" u="none" strike="noStrike" kern="1200" cap="none" spc="0" normalizeH="0" baseline="0" noProof="0" dirty="0" err="1">
                <a:ln>
                  <a:noFill/>
                </a:ln>
                <a:solidFill>
                  <a:prstClr val="white"/>
                </a:solidFill>
                <a:effectLst/>
                <a:uLnTx/>
                <a:uFillTx/>
                <a:latin typeface="Segoe UI Light" pitchFamily="34" charset="0"/>
                <a:ea typeface="+mn-ea"/>
                <a:cs typeface="+mn-cs"/>
              </a:rPr>
              <a:t>chuddering</a:t>
            </a:r>
            <a:r>
              <a:rPr kumimoji="0" lang="en-US" sz="2800" b="0" i="1" u="none" strike="noStrike" kern="1200" cap="none" spc="0" normalizeH="0" baseline="0" noProof="0" dirty="0">
                <a:ln>
                  <a:noFill/>
                </a:ln>
                <a:solidFill>
                  <a:prstClr val="white"/>
                </a:solidFill>
                <a:effectLst/>
                <a:uLnTx/>
                <a:uFillTx/>
                <a:latin typeface="Segoe UI Light" pitchFamily="34" charset="0"/>
                <a:ea typeface="+mn-ea"/>
                <a:cs typeface="+mn-cs"/>
              </a:rPr>
              <a:t>” sound. It sounded like an onomatopoeia for it, but that is it. No one else is going to know it. [...] That’s how a lot of audio stuff goes by. </a:t>
            </a:r>
            <a:r>
              <a:rPr lang="en-US" sz="2800" i="1" dirty="0">
                <a:solidFill>
                  <a:prstClr val="white"/>
                </a:solidFill>
                <a:latin typeface="Segoe UI Light" pitchFamily="34" charset="0"/>
              </a:rPr>
              <a:t>People</a:t>
            </a:r>
            <a:r>
              <a:rPr kumimoji="0" lang="en-US" sz="2800" b="0" i="1" u="none" strike="noStrike" kern="1200" cap="none" spc="0" normalizeH="0" baseline="0" noProof="0" dirty="0">
                <a:ln>
                  <a:noFill/>
                </a:ln>
                <a:solidFill>
                  <a:prstClr val="white"/>
                </a:solidFill>
                <a:effectLst/>
                <a:uLnTx/>
                <a:uFillTx/>
                <a:latin typeface="Segoe UI Light" pitchFamily="34" charset="0"/>
                <a:ea typeface="+mn-ea"/>
                <a:cs typeface="+mn-cs"/>
              </a:rPr>
              <a:t> name different things. </a:t>
            </a:r>
            <a:r>
              <a:rPr lang="en-US" sz="2800" i="1" dirty="0">
                <a:solidFill>
                  <a:prstClr val="white"/>
                </a:solidFill>
                <a:latin typeface="Segoe UI Light" pitchFamily="34" charset="0"/>
              </a:rPr>
              <a:t>T</a:t>
            </a:r>
            <a:r>
              <a:rPr kumimoji="0" lang="en-US" sz="2800" b="0" i="1" u="none" strike="noStrike" kern="1200" cap="none" spc="0" normalizeH="0" baseline="0" noProof="0" dirty="0">
                <a:ln>
                  <a:noFill/>
                </a:ln>
                <a:solidFill>
                  <a:prstClr val="white"/>
                </a:solidFill>
                <a:effectLst/>
                <a:uLnTx/>
                <a:uFillTx/>
                <a:latin typeface="Segoe UI Light" pitchFamily="34" charset="0"/>
                <a:ea typeface="+mn-ea"/>
                <a:cs typeface="+mn-cs"/>
              </a:rPr>
              <a:t>hey don’t have a common language.”</a:t>
            </a:r>
          </a:p>
        </p:txBody>
      </p:sp>
      <p:sp>
        <p:nvSpPr>
          <p:cNvPr id="4" name="Rectangle 3"/>
          <p:cNvSpPr/>
          <p:nvPr/>
        </p:nvSpPr>
        <p:spPr>
          <a:xfrm>
            <a:off x="10832645" y="5455286"/>
            <a:ext cx="804637" cy="523216"/>
          </a:xfrm>
          <a:prstGeom prst="rect">
            <a:avLst/>
          </a:prstGeom>
        </p:spPr>
        <p:txBody>
          <a:bodyPr wrap="none" lIns="91246" tIns="45718" rIns="91246" bIns="45718">
            <a:spAutoFit/>
          </a:bodyPr>
          <a:lstStyle/>
          <a:p>
            <a:pPr marL="0" marR="0" lvl="0" indent="0" algn="r" defTabSz="91220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Light" pitchFamily="34" charset="0"/>
                <a:ea typeface="+mn-ea"/>
                <a:cs typeface="+mn-cs"/>
              </a:rPr>
              <a:t>- P8</a:t>
            </a:r>
          </a:p>
        </p:txBody>
      </p:sp>
      <p:sp>
        <p:nvSpPr>
          <p:cNvPr id="7" name="Title 7">
            <a:extLst>
              <a:ext uri="{FF2B5EF4-FFF2-40B4-BE49-F238E27FC236}">
                <a16:creationId xmlns:a16="http://schemas.microsoft.com/office/drawing/2014/main" id="{408F4C41-5D80-4AB5-92A0-E46513ED3E1F}"/>
              </a:ext>
            </a:extLst>
          </p:cNvPr>
          <p:cNvSpPr txBox="1">
            <a:spLocks/>
          </p:cNvSpPr>
          <p:nvPr/>
        </p:nvSpPr>
        <p:spPr>
          <a:xfrm>
            <a:off x="-1" y="6466113"/>
            <a:ext cx="2775857" cy="391887"/>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rPr>
              <a:t>Study 1 Findings</a:t>
            </a:r>
            <a:endParaRPr kumimoji="0" lang="en-US" sz="11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847196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1187D80-AA6C-4209-8E1B-F4865E5D1921}"/>
              </a:ext>
            </a:extLst>
          </p:cNvPr>
          <p:cNvSpPr txBox="1">
            <a:spLocks/>
          </p:cNvSpPr>
          <p:nvPr/>
        </p:nvSpPr>
        <p:spPr>
          <a:xfrm>
            <a:off x="393508" y="437876"/>
            <a:ext cx="8229600" cy="493931"/>
          </a:xfrm>
          <a:prstGeom prst="rect">
            <a:avLst/>
          </a:prstGeom>
          <a:noFill/>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lang="en-US" sz="4800" b="1" cap="none" dirty="0">
                <a:solidFill>
                  <a:schemeClr val="bg1">
                    <a:lumMod val="65000"/>
                  </a:schemeClr>
                </a:solidFill>
                <a:latin typeface="Segoe Condensed" panose="020B0606040200020203" pitchFamily="34" charset="0"/>
                <a:ea typeface="+mn-ea"/>
                <a:cs typeface="Segoe UI Light" panose="020B0502040204020203" pitchFamily="34" charset="0"/>
              </a:rPr>
              <a:t>Our Taxonomy Of VR Sounds</a:t>
            </a:r>
          </a:p>
        </p:txBody>
      </p:sp>
      <p:cxnSp>
        <p:nvCxnSpPr>
          <p:cNvPr id="7" name="Straight Connector 6">
            <a:extLst>
              <a:ext uri="{FF2B5EF4-FFF2-40B4-BE49-F238E27FC236}">
                <a16:creationId xmlns:a16="http://schemas.microsoft.com/office/drawing/2014/main" id="{293AE980-F7F4-4F7D-85DD-AC0B383CE9D0}"/>
              </a:ext>
            </a:extLst>
          </p:cNvPr>
          <p:cNvCxnSpPr>
            <a:cxnSpLocks/>
          </p:cNvCxnSpPr>
          <p:nvPr/>
        </p:nvCxnSpPr>
        <p:spPr>
          <a:xfrm>
            <a:off x="393508" y="2264313"/>
            <a:ext cx="4939792" cy="0"/>
          </a:xfrm>
          <a:prstGeom prst="line">
            <a:avLst/>
          </a:prstGeom>
          <a:noFill/>
          <a:ln w="9525" cap="flat" cmpd="sng" algn="ctr">
            <a:solidFill>
              <a:sysClr val="window" lastClr="FFFFFF">
                <a:lumMod val="65000"/>
              </a:sysClr>
            </a:solidFill>
            <a:prstDash val="solid"/>
          </a:ln>
          <a:effectLst/>
        </p:spPr>
      </p:cxnSp>
      <p:sp>
        <p:nvSpPr>
          <p:cNvPr id="8" name="Title 1">
            <a:extLst>
              <a:ext uri="{FF2B5EF4-FFF2-40B4-BE49-F238E27FC236}">
                <a16:creationId xmlns:a16="http://schemas.microsoft.com/office/drawing/2014/main" id="{E6063C17-5AEF-4E10-B97B-31A1915C4764}"/>
              </a:ext>
            </a:extLst>
          </p:cNvPr>
          <p:cNvSpPr txBox="1">
            <a:spLocks/>
          </p:cNvSpPr>
          <p:nvPr/>
        </p:nvSpPr>
        <p:spPr>
          <a:xfrm>
            <a:off x="545335" y="177971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Source</a:t>
            </a:r>
          </a:p>
        </p:txBody>
      </p:sp>
      <p:cxnSp>
        <p:nvCxnSpPr>
          <p:cNvPr id="10" name="Straight Connector 9">
            <a:extLst>
              <a:ext uri="{FF2B5EF4-FFF2-40B4-BE49-F238E27FC236}">
                <a16:creationId xmlns:a16="http://schemas.microsoft.com/office/drawing/2014/main" id="{175F4BD2-9709-46DE-91E1-5C3FAF23EB77}"/>
              </a:ext>
            </a:extLst>
          </p:cNvPr>
          <p:cNvCxnSpPr>
            <a:cxnSpLocks/>
          </p:cNvCxnSpPr>
          <p:nvPr/>
        </p:nvCxnSpPr>
        <p:spPr>
          <a:xfrm>
            <a:off x="5937381" y="2264313"/>
            <a:ext cx="5072277" cy="0"/>
          </a:xfrm>
          <a:prstGeom prst="line">
            <a:avLst/>
          </a:prstGeom>
          <a:noFill/>
          <a:ln w="9525" cap="flat" cmpd="sng" algn="ctr">
            <a:solidFill>
              <a:sysClr val="window" lastClr="FFFFFF">
                <a:lumMod val="65000"/>
              </a:sysClr>
            </a:solidFill>
            <a:prstDash val="solid"/>
          </a:ln>
          <a:effectLst/>
        </p:spPr>
      </p:cxnSp>
      <p:sp>
        <p:nvSpPr>
          <p:cNvPr id="11" name="Title 1">
            <a:extLst>
              <a:ext uri="{FF2B5EF4-FFF2-40B4-BE49-F238E27FC236}">
                <a16:creationId xmlns:a16="http://schemas.microsoft.com/office/drawing/2014/main" id="{80BF0639-BBDC-4A4F-AA94-B2DF71CDFA91}"/>
              </a:ext>
            </a:extLst>
          </p:cNvPr>
          <p:cNvSpPr txBox="1">
            <a:spLocks/>
          </p:cNvSpPr>
          <p:nvPr/>
        </p:nvSpPr>
        <p:spPr>
          <a:xfrm>
            <a:off x="6096000" y="177038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Intent</a:t>
            </a:r>
          </a:p>
        </p:txBody>
      </p:sp>
      <p:sp>
        <p:nvSpPr>
          <p:cNvPr id="12" name="Title 7">
            <a:extLst>
              <a:ext uri="{FF2B5EF4-FFF2-40B4-BE49-F238E27FC236}">
                <a16:creationId xmlns:a16="http://schemas.microsoft.com/office/drawing/2014/main" id="{186C2275-48E3-4478-BCE4-3351D73DDFD7}"/>
              </a:ext>
            </a:extLst>
          </p:cNvPr>
          <p:cNvSpPr txBox="1">
            <a:spLocks/>
          </p:cNvSpPr>
          <p:nvPr/>
        </p:nvSpPr>
        <p:spPr>
          <a:xfrm>
            <a:off x="-1" y="6466113"/>
            <a:ext cx="2775857" cy="391887"/>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rPr>
              <a:t>Study 1 Findings</a:t>
            </a:r>
            <a:endParaRPr kumimoji="0" lang="en-US" sz="11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349277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heWaveVR – The Music VR Social Platform – Virtual Reality Times">
            <a:extLst>
              <a:ext uri="{FF2B5EF4-FFF2-40B4-BE49-F238E27FC236}">
                <a16:creationId xmlns:a16="http://schemas.microsoft.com/office/drawing/2014/main" id="{FA5DB5A1-2361-4B66-B7CE-91BD8EE31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423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1187D80-AA6C-4209-8E1B-F4865E5D1921}"/>
              </a:ext>
            </a:extLst>
          </p:cNvPr>
          <p:cNvSpPr txBox="1">
            <a:spLocks/>
          </p:cNvSpPr>
          <p:nvPr/>
        </p:nvSpPr>
        <p:spPr>
          <a:xfrm>
            <a:off x="393508" y="437876"/>
            <a:ext cx="8229600" cy="493931"/>
          </a:xfrm>
          <a:prstGeom prst="rect">
            <a:avLst/>
          </a:prstGeom>
          <a:noFill/>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lang="en-US" sz="4800" b="1" cap="none" dirty="0">
                <a:solidFill>
                  <a:schemeClr val="bg1">
                    <a:lumMod val="65000"/>
                  </a:schemeClr>
                </a:solidFill>
                <a:latin typeface="Segoe Condensed" panose="020B0606040200020203" pitchFamily="34" charset="0"/>
                <a:ea typeface="+mn-ea"/>
                <a:cs typeface="Segoe UI Light" panose="020B0502040204020203" pitchFamily="34" charset="0"/>
              </a:rPr>
              <a:t>Our Taxonomy Of VR Sounds</a:t>
            </a:r>
          </a:p>
        </p:txBody>
      </p:sp>
      <p:sp>
        <p:nvSpPr>
          <p:cNvPr id="6" name="TextBox 5">
            <a:extLst>
              <a:ext uri="{FF2B5EF4-FFF2-40B4-BE49-F238E27FC236}">
                <a16:creationId xmlns:a16="http://schemas.microsoft.com/office/drawing/2014/main" id="{13AF30D4-68F3-4064-A0A6-EBBB2E7B7ACE}"/>
              </a:ext>
            </a:extLst>
          </p:cNvPr>
          <p:cNvSpPr txBox="1"/>
          <p:nvPr/>
        </p:nvSpPr>
        <p:spPr>
          <a:xfrm>
            <a:off x="528672" y="2273643"/>
            <a:ext cx="5147734" cy="2790508"/>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Localized speech (e.g., a human speaking)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Non-localized speech (e.g., a narrator)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Inanimate objects (e.g., weapons)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Animate sounds (e.g., footsteps)</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Interaction sounds (e.g., punching an enemy)</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Point ambience (e.g., river on one side of a player)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Surrounding ambience (e.g., a crowd)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Notification sounds (e.g., low on ammunition)</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Music</a:t>
            </a:r>
          </a:p>
        </p:txBody>
      </p:sp>
      <p:cxnSp>
        <p:nvCxnSpPr>
          <p:cNvPr id="7" name="Straight Connector 6">
            <a:extLst>
              <a:ext uri="{FF2B5EF4-FFF2-40B4-BE49-F238E27FC236}">
                <a16:creationId xmlns:a16="http://schemas.microsoft.com/office/drawing/2014/main" id="{293AE980-F7F4-4F7D-85DD-AC0B383CE9D0}"/>
              </a:ext>
            </a:extLst>
          </p:cNvPr>
          <p:cNvCxnSpPr>
            <a:cxnSpLocks/>
          </p:cNvCxnSpPr>
          <p:nvPr/>
        </p:nvCxnSpPr>
        <p:spPr>
          <a:xfrm>
            <a:off x="393508" y="2264313"/>
            <a:ext cx="4939792" cy="0"/>
          </a:xfrm>
          <a:prstGeom prst="line">
            <a:avLst/>
          </a:prstGeom>
          <a:noFill/>
          <a:ln w="9525" cap="flat" cmpd="sng" algn="ctr">
            <a:solidFill>
              <a:sysClr val="window" lastClr="FFFFFF">
                <a:lumMod val="65000"/>
              </a:sysClr>
            </a:solidFill>
            <a:prstDash val="solid"/>
          </a:ln>
          <a:effectLst/>
        </p:spPr>
      </p:cxnSp>
      <p:sp>
        <p:nvSpPr>
          <p:cNvPr id="8" name="Title 1">
            <a:extLst>
              <a:ext uri="{FF2B5EF4-FFF2-40B4-BE49-F238E27FC236}">
                <a16:creationId xmlns:a16="http://schemas.microsoft.com/office/drawing/2014/main" id="{E6063C17-5AEF-4E10-B97B-31A1915C4764}"/>
              </a:ext>
            </a:extLst>
          </p:cNvPr>
          <p:cNvSpPr txBox="1">
            <a:spLocks/>
          </p:cNvSpPr>
          <p:nvPr/>
        </p:nvSpPr>
        <p:spPr>
          <a:xfrm>
            <a:off x="545335" y="177971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Source</a:t>
            </a:r>
          </a:p>
        </p:txBody>
      </p:sp>
      <p:sp>
        <p:nvSpPr>
          <p:cNvPr id="9" name="TextBox 8">
            <a:extLst>
              <a:ext uri="{FF2B5EF4-FFF2-40B4-BE49-F238E27FC236}">
                <a16:creationId xmlns:a16="http://schemas.microsoft.com/office/drawing/2014/main" id="{8D134150-DC9B-4843-BDCD-4F93B7EB077B}"/>
              </a:ext>
            </a:extLst>
          </p:cNvPr>
          <p:cNvSpPr txBox="1"/>
          <p:nvPr/>
        </p:nvSpPr>
        <p:spPr>
          <a:xfrm>
            <a:off x="6009647" y="2273465"/>
            <a:ext cx="5240753" cy="2246769"/>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critical information (e.g., enemy footsteps) </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increasing realism (e.g., river flowing)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rhythm or movement (e.g., an exercise game)</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affective state (e.g., stressful sounds)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aesthetics/decoration (e.g., a whoosh sound)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non-critical interaction (e.g., touching a menu) </a:t>
            </a:r>
          </a:p>
          <a:p>
            <a:pPr marL="0" marR="0" lvl="0" indent="0" defTabSz="456039" rtl="0" eaLnBrk="1" fontAlgn="auto" latinLnBrk="0" hangingPunct="1">
              <a:lnSpc>
                <a:spcPct val="100000"/>
              </a:lnSpc>
              <a:spcBef>
                <a:spcPts val="0"/>
              </a:spcBef>
              <a:buClrTx/>
              <a:buSzTx/>
              <a:buFontTx/>
              <a:buNone/>
              <a:tabLst/>
              <a:defRPr/>
            </a:pPr>
            <a:endParaRPr kumimoji="0" lang="en-US" sz="2200" b="0" i="0" u="none" strike="noStrike" kern="1200" cap="none" spc="0" normalizeH="0" baseline="0" noProof="0" dirty="0">
              <a:ln>
                <a:noFill/>
              </a:ln>
              <a:solidFill>
                <a:schemeClr val="tx1">
                  <a:lumMod val="50000"/>
                  <a:lumOff val="50000"/>
                </a:schemeClr>
              </a:solidFill>
              <a:effectLst/>
              <a:uLnTx/>
              <a:uFillTx/>
              <a:latin typeface="Segoe UI Light"/>
              <a:ea typeface="+mn-ea"/>
              <a:cs typeface="Segoe UI Light"/>
            </a:endParaRPr>
          </a:p>
        </p:txBody>
      </p:sp>
      <p:cxnSp>
        <p:nvCxnSpPr>
          <p:cNvPr id="10" name="Straight Connector 9">
            <a:extLst>
              <a:ext uri="{FF2B5EF4-FFF2-40B4-BE49-F238E27FC236}">
                <a16:creationId xmlns:a16="http://schemas.microsoft.com/office/drawing/2014/main" id="{175F4BD2-9709-46DE-91E1-5C3FAF23EB77}"/>
              </a:ext>
            </a:extLst>
          </p:cNvPr>
          <p:cNvCxnSpPr>
            <a:cxnSpLocks/>
          </p:cNvCxnSpPr>
          <p:nvPr/>
        </p:nvCxnSpPr>
        <p:spPr>
          <a:xfrm>
            <a:off x="5937381" y="2264313"/>
            <a:ext cx="5072277" cy="0"/>
          </a:xfrm>
          <a:prstGeom prst="line">
            <a:avLst/>
          </a:prstGeom>
          <a:noFill/>
          <a:ln w="9525" cap="flat" cmpd="sng" algn="ctr">
            <a:solidFill>
              <a:sysClr val="window" lastClr="FFFFFF">
                <a:lumMod val="65000"/>
              </a:sysClr>
            </a:solidFill>
            <a:prstDash val="solid"/>
          </a:ln>
          <a:effectLst/>
        </p:spPr>
      </p:cxnSp>
      <p:sp>
        <p:nvSpPr>
          <p:cNvPr id="11" name="Title 1">
            <a:extLst>
              <a:ext uri="{FF2B5EF4-FFF2-40B4-BE49-F238E27FC236}">
                <a16:creationId xmlns:a16="http://schemas.microsoft.com/office/drawing/2014/main" id="{80BF0639-BBDC-4A4F-AA94-B2DF71CDFA91}"/>
              </a:ext>
            </a:extLst>
          </p:cNvPr>
          <p:cNvSpPr txBox="1">
            <a:spLocks/>
          </p:cNvSpPr>
          <p:nvPr/>
        </p:nvSpPr>
        <p:spPr>
          <a:xfrm>
            <a:off x="6096000" y="177038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Intent</a:t>
            </a:r>
          </a:p>
        </p:txBody>
      </p:sp>
      <p:sp>
        <p:nvSpPr>
          <p:cNvPr id="14" name="Title 7">
            <a:extLst>
              <a:ext uri="{FF2B5EF4-FFF2-40B4-BE49-F238E27FC236}">
                <a16:creationId xmlns:a16="http://schemas.microsoft.com/office/drawing/2014/main" id="{A8F0A427-67E1-49A3-8092-1C56E74A20F4}"/>
              </a:ext>
            </a:extLst>
          </p:cNvPr>
          <p:cNvSpPr txBox="1">
            <a:spLocks/>
          </p:cNvSpPr>
          <p:nvPr/>
        </p:nvSpPr>
        <p:spPr>
          <a:xfrm>
            <a:off x="-1" y="6466113"/>
            <a:ext cx="2775857" cy="391887"/>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rPr>
              <a:t>Study 1 Findings</a:t>
            </a:r>
            <a:endParaRPr kumimoji="0" lang="en-US" sz="11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230281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1187D80-AA6C-4209-8E1B-F4865E5D1921}"/>
              </a:ext>
            </a:extLst>
          </p:cNvPr>
          <p:cNvSpPr txBox="1">
            <a:spLocks/>
          </p:cNvSpPr>
          <p:nvPr/>
        </p:nvSpPr>
        <p:spPr>
          <a:xfrm>
            <a:off x="393508" y="437876"/>
            <a:ext cx="8229600" cy="493931"/>
          </a:xfrm>
          <a:prstGeom prst="rect">
            <a:avLst/>
          </a:prstGeom>
          <a:noFill/>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lang="en-US" sz="4800" b="1" cap="none" dirty="0">
                <a:solidFill>
                  <a:schemeClr val="bg1">
                    <a:lumMod val="65000"/>
                  </a:schemeClr>
                </a:solidFill>
                <a:latin typeface="Segoe Condensed" panose="020B0606040200020203" pitchFamily="34" charset="0"/>
                <a:ea typeface="+mn-ea"/>
                <a:cs typeface="Segoe UI Light" panose="020B0502040204020203" pitchFamily="34" charset="0"/>
              </a:rPr>
              <a:t>Our Taxonomy Of VR Sounds</a:t>
            </a:r>
          </a:p>
        </p:txBody>
      </p:sp>
      <p:sp>
        <p:nvSpPr>
          <p:cNvPr id="6" name="TextBox 5">
            <a:extLst>
              <a:ext uri="{FF2B5EF4-FFF2-40B4-BE49-F238E27FC236}">
                <a16:creationId xmlns:a16="http://schemas.microsoft.com/office/drawing/2014/main" id="{13AF30D4-68F3-4064-A0A6-EBBB2E7B7ACE}"/>
              </a:ext>
            </a:extLst>
          </p:cNvPr>
          <p:cNvSpPr txBox="1"/>
          <p:nvPr/>
        </p:nvSpPr>
        <p:spPr>
          <a:xfrm>
            <a:off x="528672" y="2273643"/>
            <a:ext cx="5147734" cy="2790508"/>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Localized speech (e.g., a human speaking)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Non-localized speech (e.g., a narrator)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Inanimate objects (e.g., weapons)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Animate sounds (e.g., footsteps)</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Interaction sounds (e.g., punching an enemy)</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Point ambience (e.g., river on one side of a player)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Surrounding ambience (e.g., a crowd)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Notification sounds (e.g., low on ammunition)</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Music</a:t>
            </a:r>
          </a:p>
        </p:txBody>
      </p:sp>
      <p:cxnSp>
        <p:nvCxnSpPr>
          <p:cNvPr id="7" name="Straight Connector 6">
            <a:extLst>
              <a:ext uri="{FF2B5EF4-FFF2-40B4-BE49-F238E27FC236}">
                <a16:creationId xmlns:a16="http://schemas.microsoft.com/office/drawing/2014/main" id="{293AE980-F7F4-4F7D-85DD-AC0B383CE9D0}"/>
              </a:ext>
            </a:extLst>
          </p:cNvPr>
          <p:cNvCxnSpPr>
            <a:cxnSpLocks/>
          </p:cNvCxnSpPr>
          <p:nvPr/>
        </p:nvCxnSpPr>
        <p:spPr>
          <a:xfrm>
            <a:off x="393508" y="2264313"/>
            <a:ext cx="4939792" cy="0"/>
          </a:xfrm>
          <a:prstGeom prst="line">
            <a:avLst/>
          </a:prstGeom>
          <a:noFill/>
          <a:ln w="9525" cap="flat" cmpd="sng" algn="ctr">
            <a:solidFill>
              <a:sysClr val="window" lastClr="FFFFFF">
                <a:lumMod val="65000"/>
              </a:sysClr>
            </a:solidFill>
            <a:prstDash val="solid"/>
          </a:ln>
          <a:effectLst/>
        </p:spPr>
      </p:cxnSp>
      <p:sp>
        <p:nvSpPr>
          <p:cNvPr id="8" name="Title 1">
            <a:extLst>
              <a:ext uri="{FF2B5EF4-FFF2-40B4-BE49-F238E27FC236}">
                <a16:creationId xmlns:a16="http://schemas.microsoft.com/office/drawing/2014/main" id="{E6063C17-5AEF-4E10-B97B-31A1915C4764}"/>
              </a:ext>
            </a:extLst>
          </p:cNvPr>
          <p:cNvSpPr txBox="1">
            <a:spLocks/>
          </p:cNvSpPr>
          <p:nvPr/>
        </p:nvSpPr>
        <p:spPr>
          <a:xfrm>
            <a:off x="545335" y="177971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a:t>
            </a:r>
            <a:r>
              <a:rPr kumimoji="0" lang="en-US" sz="2800" b="1" i="0" u="none" strike="noStrike" kern="1200" cap="small" spc="0" normalizeH="0" baseline="0" noProof="0" dirty="0">
                <a:ln>
                  <a:noFill/>
                </a:ln>
                <a:solidFill>
                  <a:schemeClr val="tx1"/>
                </a:solidFill>
                <a:effectLst/>
                <a:uLnTx/>
                <a:uFillTx/>
                <a:latin typeface="Segoe Condensed" panose="020B0606040200020203" pitchFamily="34" charset="0"/>
              </a:rPr>
              <a:t>Source</a:t>
            </a:r>
          </a:p>
        </p:txBody>
      </p:sp>
      <p:sp>
        <p:nvSpPr>
          <p:cNvPr id="9" name="TextBox 8">
            <a:extLst>
              <a:ext uri="{FF2B5EF4-FFF2-40B4-BE49-F238E27FC236}">
                <a16:creationId xmlns:a16="http://schemas.microsoft.com/office/drawing/2014/main" id="{8D134150-DC9B-4843-BDCD-4F93B7EB077B}"/>
              </a:ext>
            </a:extLst>
          </p:cNvPr>
          <p:cNvSpPr txBox="1"/>
          <p:nvPr/>
        </p:nvSpPr>
        <p:spPr>
          <a:xfrm>
            <a:off x="6009647" y="2273465"/>
            <a:ext cx="5240753" cy="2246769"/>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critical information (e.g., enemy footsteps) </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increasing realism (e.g., river flowing)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rhythm or movement (e.g., an exercise game)</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affective state (e.g., stressful sounds)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aesthetics/decoration (e.g., a whoosh sound)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non-critical interaction (e.g., touching a menu) </a:t>
            </a:r>
          </a:p>
          <a:p>
            <a:pPr marL="0" marR="0" lvl="0" indent="0" defTabSz="456039" rtl="0" eaLnBrk="1" fontAlgn="auto" latinLnBrk="0" hangingPunct="1">
              <a:lnSpc>
                <a:spcPct val="100000"/>
              </a:lnSpc>
              <a:spcBef>
                <a:spcPts val="0"/>
              </a:spcBef>
              <a:buClrTx/>
              <a:buSzTx/>
              <a:buFontTx/>
              <a:buNone/>
              <a:tabLst/>
              <a:defRPr/>
            </a:pPr>
            <a:endParaRPr kumimoji="0" lang="en-US" sz="2200" b="0" i="0" u="none" strike="noStrike" kern="1200" cap="none" spc="0" normalizeH="0" baseline="0" noProof="0" dirty="0">
              <a:ln>
                <a:noFill/>
              </a:ln>
              <a:solidFill>
                <a:schemeClr val="tx1">
                  <a:lumMod val="50000"/>
                  <a:lumOff val="50000"/>
                </a:schemeClr>
              </a:solidFill>
              <a:effectLst/>
              <a:uLnTx/>
              <a:uFillTx/>
              <a:latin typeface="Segoe UI Light"/>
              <a:ea typeface="+mn-ea"/>
              <a:cs typeface="Segoe UI Light"/>
            </a:endParaRPr>
          </a:p>
        </p:txBody>
      </p:sp>
      <p:cxnSp>
        <p:nvCxnSpPr>
          <p:cNvPr id="10" name="Straight Connector 9">
            <a:extLst>
              <a:ext uri="{FF2B5EF4-FFF2-40B4-BE49-F238E27FC236}">
                <a16:creationId xmlns:a16="http://schemas.microsoft.com/office/drawing/2014/main" id="{175F4BD2-9709-46DE-91E1-5C3FAF23EB77}"/>
              </a:ext>
            </a:extLst>
          </p:cNvPr>
          <p:cNvCxnSpPr>
            <a:cxnSpLocks/>
          </p:cNvCxnSpPr>
          <p:nvPr/>
        </p:nvCxnSpPr>
        <p:spPr>
          <a:xfrm>
            <a:off x="5937381" y="2264313"/>
            <a:ext cx="5072277" cy="0"/>
          </a:xfrm>
          <a:prstGeom prst="line">
            <a:avLst/>
          </a:prstGeom>
          <a:noFill/>
          <a:ln w="9525" cap="flat" cmpd="sng" algn="ctr">
            <a:solidFill>
              <a:sysClr val="window" lastClr="FFFFFF">
                <a:lumMod val="65000"/>
              </a:sysClr>
            </a:solidFill>
            <a:prstDash val="solid"/>
          </a:ln>
          <a:effectLst/>
        </p:spPr>
      </p:cxnSp>
      <p:sp>
        <p:nvSpPr>
          <p:cNvPr id="11" name="Title 1">
            <a:extLst>
              <a:ext uri="{FF2B5EF4-FFF2-40B4-BE49-F238E27FC236}">
                <a16:creationId xmlns:a16="http://schemas.microsoft.com/office/drawing/2014/main" id="{80BF0639-BBDC-4A4F-AA94-B2DF71CDFA91}"/>
              </a:ext>
            </a:extLst>
          </p:cNvPr>
          <p:cNvSpPr txBox="1">
            <a:spLocks/>
          </p:cNvSpPr>
          <p:nvPr/>
        </p:nvSpPr>
        <p:spPr>
          <a:xfrm>
            <a:off x="6096000" y="177038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Intent</a:t>
            </a:r>
          </a:p>
        </p:txBody>
      </p:sp>
      <p:sp>
        <p:nvSpPr>
          <p:cNvPr id="14" name="Title 7">
            <a:extLst>
              <a:ext uri="{FF2B5EF4-FFF2-40B4-BE49-F238E27FC236}">
                <a16:creationId xmlns:a16="http://schemas.microsoft.com/office/drawing/2014/main" id="{8601AF3C-4584-4155-B742-74B25222931B}"/>
              </a:ext>
            </a:extLst>
          </p:cNvPr>
          <p:cNvSpPr txBox="1">
            <a:spLocks/>
          </p:cNvSpPr>
          <p:nvPr/>
        </p:nvSpPr>
        <p:spPr>
          <a:xfrm>
            <a:off x="-1" y="6466113"/>
            <a:ext cx="2775857" cy="391887"/>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rPr>
              <a:t>Study 1 Findings</a:t>
            </a:r>
            <a:endParaRPr kumimoji="0" lang="en-US" sz="11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4274234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1187D80-AA6C-4209-8E1B-F4865E5D1921}"/>
              </a:ext>
            </a:extLst>
          </p:cNvPr>
          <p:cNvSpPr txBox="1">
            <a:spLocks/>
          </p:cNvSpPr>
          <p:nvPr/>
        </p:nvSpPr>
        <p:spPr>
          <a:xfrm>
            <a:off x="393508" y="437876"/>
            <a:ext cx="8229600" cy="493931"/>
          </a:xfrm>
          <a:prstGeom prst="rect">
            <a:avLst/>
          </a:prstGeom>
          <a:noFill/>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lang="en-US" sz="4800" b="1" cap="none" dirty="0">
                <a:solidFill>
                  <a:schemeClr val="bg1">
                    <a:lumMod val="65000"/>
                  </a:schemeClr>
                </a:solidFill>
                <a:latin typeface="Segoe Condensed" panose="020B0606040200020203" pitchFamily="34" charset="0"/>
                <a:ea typeface="+mn-ea"/>
                <a:cs typeface="Segoe UI Light" panose="020B0502040204020203" pitchFamily="34" charset="0"/>
              </a:rPr>
              <a:t>Our Taxonomy Of VR Sounds</a:t>
            </a:r>
          </a:p>
        </p:txBody>
      </p:sp>
      <p:sp>
        <p:nvSpPr>
          <p:cNvPr id="6" name="TextBox 5">
            <a:extLst>
              <a:ext uri="{FF2B5EF4-FFF2-40B4-BE49-F238E27FC236}">
                <a16:creationId xmlns:a16="http://schemas.microsoft.com/office/drawing/2014/main" id="{13AF30D4-68F3-4064-A0A6-EBBB2E7B7ACE}"/>
              </a:ext>
            </a:extLst>
          </p:cNvPr>
          <p:cNvSpPr txBox="1"/>
          <p:nvPr/>
        </p:nvSpPr>
        <p:spPr>
          <a:xfrm>
            <a:off x="528672" y="2273643"/>
            <a:ext cx="5147734" cy="2790508"/>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Localized speech (e.g., a human speaking)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Non-localized speech (e.g., a narrator)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Inanimate objects (e.g., weapons)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Animate sounds (e.g., footsteps)</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Interaction sounds (e.g., punching an enemy)</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Point ambience (e.g., river on one side of a player)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Surrounding ambience (e.g., a crowd)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Notification sounds (e.g., low on ammunition)</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Music</a:t>
            </a:r>
          </a:p>
        </p:txBody>
      </p:sp>
      <p:cxnSp>
        <p:nvCxnSpPr>
          <p:cNvPr id="7" name="Straight Connector 6">
            <a:extLst>
              <a:ext uri="{FF2B5EF4-FFF2-40B4-BE49-F238E27FC236}">
                <a16:creationId xmlns:a16="http://schemas.microsoft.com/office/drawing/2014/main" id="{293AE980-F7F4-4F7D-85DD-AC0B383CE9D0}"/>
              </a:ext>
            </a:extLst>
          </p:cNvPr>
          <p:cNvCxnSpPr>
            <a:cxnSpLocks/>
          </p:cNvCxnSpPr>
          <p:nvPr/>
        </p:nvCxnSpPr>
        <p:spPr>
          <a:xfrm>
            <a:off x="393508" y="2264313"/>
            <a:ext cx="4939792" cy="0"/>
          </a:xfrm>
          <a:prstGeom prst="line">
            <a:avLst/>
          </a:prstGeom>
          <a:noFill/>
          <a:ln w="9525" cap="flat" cmpd="sng" algn="ctr">
            <a:solidFill>
              <a:sysClr val="window" lastClr="FFFFFF">
                <a:lumMod val="65000"/>
              </a:sysClr>
            </a:solidFill>
            <a:prstDash val="solid"/>
          </a:ln>
          <a:effectLst/>
        </p:spPr>
      </p:cxnSp>
      <p:sp>
        <p:nvSpPr>
          <p:cNvPr id="8" name="Title 1">
            <a:extLst>
              <a:ext uri="{FF2B5EF4-FFF2-40B4-BE49-F238E27FC236}">
                <a16:creationId xmlns:a16="http://schemas.microsoft.com/office/drawing/2014/main" id="{E6063C17-5AEF-4E10-B97B-31A1915C4764}"/>
              </a:ext>
            </a:extLst>
          </p:cNvPr>
          <p:cNvSpPr txBox="1">
            <a:spLocks/>
          </p:cNvSpPr>
          <p:nvPr/>
        </p:nvSpPr>
        <p:spPr>
          <a:xfrm>
            <a:off x="545335" y="177971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a:t>
            </a:r>
            <a:r>
              <a:rPr kumimoji="0" lang="en-US" sz="2800" b="1" i="0" u="none" strike="noStrike" kern="1200" cap="small" spc="0" normalizeH="0" baseline="0" noProof="0" dirty="0">
                <a:ln>
                  <a:noFill/>
                </a:ln>
                <a:solidFill>
                  <a:schemeClr val="tx1"/>
                </a:solidFill>
                <a:effectLst/>
                <a:highlight>
                  <a:srgbClr val="FFD243"/>
                </a:highlight>
                <a:uLnTx/>
                <a:uFillTx/>
                <a:latin typeface="Segoe Condensed" panose="020B0606040200020203" pitchFamily="34" charset="0"/>
              </a:rPr>
              <a:t>Source</a:t>
            </a:r>
          </a:p>
        </p:txBody>
      </p:sp>
      <p:sp>
        <p:nvSpPr>
          <p:cNvPr id="9" name="TextBox 8">
            <a:extLst>
              <a:ext uri="{FF2B5EF4-FFF2-40B4-BE49-F238E27FC236}">
                <a16:creationId xmlns:a16="http://schemas.microsoft.com/office/drawing/2014/main" id="{8D134150-DC9B-4843-BDCD-4F93B7EB077B}"/>
              </a:ext>
            </a:extLst>
          </p:cNvPr>
          <p:cNvSpPr txBox="1"/>
          <p:nvPr/>
        </p:nvSpPr>
        <p:spPr>
          <a:xfrm>
            <a:off x="6009647" y="2273465"/>
            <a:ext cx="5240753" cy="2246769"/>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critical information (e.g., enemy footsteps) </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increasing realism (e.g., river flowing)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rhythm or movement (e.g., an exercise game)</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affective state (e.g., stressful sounds)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aesthetics/decoration (e.g., a whoosh sound)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non-critical interaction (e.g., touching a menu) </a:t>
            </a:r>
          </a:p>
          <a:p>
            <a:pPr marL="0" marR="0" lvl="0" indent="0" defTabSz="456039" rtl="0" eaLnBrk="1" fontAlgn="auto" latinLnBrk="0" hangingPunct="1">
              <a:lnSpc>
                <a:spcPct val="100000"/>
              </a:lnSpc>
              <a:spcBef>
                <a:spcPts val="0"/>
              </a:spcBef>
              <a:buClrTx/>
              <a:buSzTx/>
              <a:buFontTx/>
              <a:buNone/>
              <a:tabLst/>
              <a:defRPr/>
            </a:pPr>
            <a:endParaRPr kumimoji="0" lang="en-US" sz="2200" b="0" i="0" u="none" strike="noStrike" kern="1200" cap="none" spc="0" normalizeH="0" baseline="0" noProof="0" dirty="0">
              <a:ln>
                <a:noFill/>
              </a:ln>
              <a:solidFill>
                <a:schemeClr val="tx1">
                  <a:lumMod val="50000"/>
                  <a:lumOff val="50000"/>
                </a:schemeClr>
              </a:solidFill>
              <a:effectLst/>
              <a:uLnTx/>
              <a:uFillTx/>
              <a:latin typeface="Segoe UI Light"/>
              <a:ea typeface="+mn-ea"/>
              <a:cs typeface="Segoe UI Light"/>
            </a:endParaRPr>
          </a:p>
        </p:txBody>
      </p:sp>
      <p:cxnSp>
        <p:nvCxnSpPr>
          <p:cNvPr id="10" name="Straight Connector 9">
            <a:extLst>
              <a:ext uri="{FF2B5EF4-FFF2-40B4-BE49-F238E27FC236}">
                <a16:creationId xmlns:a16="http://schemas.microsoft.com/office/drawing/2014/main" id="{175F4BD2-9709-46DE-91E1-5C3FAF23EB77}"/>
              </a:ext>
            </a:extLst>
          </p:cNvPr>
          <p:cNvCxnSpPr>
            <a:cxnSpLocks/>
          </p:cNvCxnSpPr>
          <p:nvPr/>
        </p:nvCxnSpPr>
        <p:spPr>
          <a:xfrm>
            <a:off x="5937381" y="2264313"/>
            <a:ext cx="5072277" cy="0"/>
          </a:xfrm>
          <a:prstGeom prst="line">
            <a:avLst/>
          </a:prstGeom>
          <a:noFill/>
          <a:ln w="9525" cap="flat" cmpd="sng" algn="ctr">
            <a:solidFill>
              <a:sysClr val="window" lastClr="FFFFFF">
                <a:lumMod val="65000"/>
              </a:sysClr>
            </a:solidFill>
            <a:prstDash val="solid"/>
          </a:ln>
          <a:effectLst/>
        </p:spPr>
      </p:cxnSp>
      <p:sp>
        <p:nvSpPr>
          <p:cNvPr id="11" name="Title 1">
            <a:extLst>
              <a:ext uri="{FF2B5EF4-FFF2-40B4-BE49-F238E27FC236}">
                <a16:creationId xmlns:a16="http://schemas.microsoft.com/office/drawing/2014/main" id="{80BF0639-BBDC-4A4F-AA94-B2DF71CDFA91}"/>
              </a:ext>
            </a:extLst>
          </p:cNvPr>
          <p:cNvSpPr txBox="1">
            <a:spLocks/>
          </p:cNvSpPr>
          <p:nvPr/>
        </p:nvSpPr>
        <p:spPr>
          <a:xfrm>
            <a:off x="6096000" y="177038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Intent</a:t>
            </a:r>
          </a:p>
        </p:txBody>
      </p:sp>
      <p:sp>
        <p:nvSpPr>
          <p:cNvPr id="14" name="Title 7">
            <a:extLst>
              <a:ext uri="{FF2B5EF4-FFF2-40B4-BE49-F238E27FC236}">
                <a16:creationId xmlns:a16="http://schemas.microsoft.com/office/drawing/2014/main" id="{8601AF3C-4584-4155-B742-74B25222931B}"/>
              </a:ext>
            </a:extLst>
          </p:cNvPr>
          <p:cNvSpPr txBox="1">
            <a:spLocks/>
          </p:cNvSpPr>
          <p:nvPr/>
        </p:nvSpPr>
        <p:spPr>
          <a:xfrm>
            <a:off x="-1" y="6466113"/>
            <a:ext cx="2775857" cy="391887"/>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rPr>
              <a:t>Study 1 Findings</a:t>
            </a:r>
            <a:endParaRPr kumimoji="0" lang="en-US" sz="11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1596031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1187D80-AA6C-4209-8E1B-F4865E5D1921}"/>
              </a:ext>
            </a:extLst>
          </p:cNvPr>
          <p:cNvSpPr txBox="1">
            <a:spLocks/>
          </p:cNvSpPr>
          <p:nvPr/>
        </p:nvSpPr>
        <p:spPr>
          <a:xfrm>
            <a:off x="393508" y="437876"/>
            <a:ext cx="8229600" cy="493931"/>
          </a:xfrm>
          <a:prstGeom prst="rect">
            <a:avLst/>
          </a:prstGeom>
          <a:noFill/>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lang="en-US" sz="4800" b="1" cap="none" dirty="0">
                <a:solidFill>
                  <a:schemeClr val="bg1">
                    <a:lumMod val="65000"/>
                  </a:schemeClr>
                </a:solidFill>
                <a:latin typeface="Segoe Condensed" panose="020B0606040200020203" pitchFamily="34" charset="0"/>
                <a:ea typeface="+mn-ea"/>
                <a:cs typeface="Segoe UI Light" panose="020B0502040204020203" pitchFamily="34" charset="0"/>
              </a:rPr>
              <a:t>Our Taxonomy Of VR Sounds</a:t>
            </a:r>
          </a:p>
        </p:txBody>
      </p:sp>
      <p:sp>
        <p:nvSpPr>
          <p:cNvPr id="6" name="TextBox 5">
            <a:extLst>
              <a:ext uri="{FF2B5EF4-FFF2-40B4-BE49-F238E27FC236}">
                <a16:creationId xmlns:a16="http://schemas.microsoft.com/office/drawing/2014/main" id="{13AF30D4-68F3-4064-A0A6-EBBB2E7B7ACE}"/>
              </a:ext>
            </a:extLst>
          </p:cNvPr>
          <p:cNvSpPr txBox="1"/>
          <p:nvPr/>
        </p:nvSpPr>
        <p:spPr>
          <a:xfrm>
            <a:off x="528672" y="2273643"/>
            <a:ext cx="5147734" cy="2790508"/>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Localized speech (e.g., a human speaking)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Non-localized speech (e.g., a narrator)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Inanimate objects (e.g., weapons)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Animate sounds (e.g., footsteps)</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Interaction sounds (e.g., punching an enemy)</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Point ambience (e.g., river on one side of a player)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Surrounding ambience (e.g., a crowd)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Notification sounds (e.g., low on ammunition)</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Music</a:t>
            </a:r>
          </a:p>
        </p:txBody>
      </p:sp>
      <p:cxnSp>
        <p:nvCxnSpPr>
          <p:cNvPr id="7" name="Straight Connector 6">
            <a:extLst>
              <a:ext uri="{FF2B5EF4-FFF2-40B4-BE49-F238E27FC236}">
                <a16:creationId xmlns:a16="http://schemas.microsoft.com/office/drawing/2014/main" id="{293AE980-F7F4-4F7D-85DD-AC0B383CE9D0}"/>
              </a:ext>
            </a:extLst>
          </p:cNvPr>
          <p:cNvCxnSpPr>
            <a:cxnSpLocks/>
          </p:cNvCxnSpPr>
          <p:nvPr/>
        </p:nvCxnSpPr>
        <p:spPr>
          <a:xfrm>
            <a:off x="393508" y="2264313"/>
            <a:ext cx="4939792" cy="0"/>
          </a:xfrm>
          <a:prstGeom prst="line">
            <a:avLst/>
          </a:prstGeom>
          <a:noFill/>
          <a:ln w="9525" cap="flat" cmpd="sng" algn="ctr">
            <a:solidFill>
              <a:sysClr val="window" lastClr="FFFFFF">
                <a:lumMod val="65000"/>
              </a:sysClr>
            </a:solidFill>
            <a:prstDash val="solid"/>
          </a:ln>
          <a:effectLst/>
        </p:spPr>
      </p:cxnSp>
      <p:sp>
        <p:nvSpPr>
          <p:cNvPr id="8" name="Title 1">
            <a:extLst>
              <a:ext uri="{FF2B5EF4-FFF2-40B4-BE49-F238E27FC236}">
                <a16:creationId xmlns:a16="http://schemas.microsoft.com/office/drawing/2014/main" id="{E6063C17-5AEF-4E10-B97B-31A1915C4764}"/>
              </a:ext>
            </a:extLst>
          </p:cNvPr>
          <p:cNvSpPr txBox="1">
            <a:spLocks/>
          </p:cNvSpPr>
          <p:nvPr/>
        </p:nvSpPr>
        <p:spPr>
          <a:xfrm>
            <a:off x="545335" y="177971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a:t>
            </a:r>
            <a:r>
              <a:rPr kumimoji="0" lang="en-US" sz="2800" b="1" i="0" u="none" strike="noStrike" kern="1200" cap="small" spc="0" normalizeH="0" baseline="0" noProof="0" dirty="0">
                <a:ln>
                  <a:noFill/>
                </a:ln>
                <a:solidFill>
                  <a:schemeClr val="tx1"/>
                </a:solidFill>
                <a:effectLst/>
                <a:highlight>
                  <a:srgbClr val="FFD243"/>
                </a:highlight>
                <a:uLnTx/>
                <a:uFillTx/>
                <a:latin typeface="Segoe Condensed" panose="020B0606040200020203" pitchFamily="34" charset="0"/>
              </a:rPr>
              <a:t>Source</a:t>
            </a:r>
          </a:p>
        </p:txBody>
      </p:sp>
      <p:sp>
        <p:nvSpPr>
          <p:cNvPr id="9" name="TextBox 8">
            <a:extLst>
              <a:ext uri="{FF2B5EF4-FFF2-40B4-BE49-F238E27FC236}">
                <a16:creationId xmlns:a16="http://schemas.microsoft.com/office/drawing/2014/main" id="{8D134150-DC9B-4843-BDCD-4F93B7EB077B}"/>
              </a:ext>
            </a:extLst>
          </p:cNvPr>
          <p:cNvSpPr txBox="1"/>
          <p:nvPr/>
        </p:nvSpPr>
        <p:spPr>
          <a:xfrm>
            <a:off x="6009647" y="2273465"/>
            <a:ext cx="5240753" cy="2246769"/>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critical information (e.g., enemy footsteps) </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increasing realism (e.g., river flowing)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rhythm or movement (e.g., an exercise game)</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affective state (e.g., stressful sounds)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aesthetics/decoration (e.g., a whoosh sound)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non-critical interaction (e.g., touching a menu) </a:t>
            </a:r>
          </a:p>
          <a:p>
            <a:pPr marL="0" marR="0" lvl="0" indent="0" defTabSz="456039" rtl="0" eaLnBrk="1" fontAlgn="auto" latinLnBrk="0" hangingPunct="1">
              <a:lnSpc>
                <a:spcPct val="100000"/>
              </a:lnSpc>
              <a:spcBef>
                <a:spcPts val="0"/>
              </a:spcBef>
              <a:buClrTx/>
              <a:buSzTx/>
              <a:buFontTx/>
              <a:buNone/>
              <a:tabLst/>
              <a:defRPr/>
            </a:pPr>
            <a:endParaRPr kumimoji="0" lang="en-US" sz="2200" b="0" i="0" u="none" strike="noStrike" kern="1200" cap="none" spc="0" normalizeH="0" baseline="0" noProof="0" dirty="0">
              <a:ln>
                <a:noFill/>
              </a:ln>
              <a:solidFill>
                <a:schemeClr val="tx1">
                  <a:lumMod val="50000"/>
                  <a:lumOff val="50000"/>
                </a:schemeClr>
              </a:solidFill>
              <a:effectLst/>
              <a:uLnTx/>
              <a:uFillTx/>
              <a:latin typeface="Segoe UI Light"/>
              <a:ea typeface="+mn-ea"/>
              <a:cs typeface="Segoe UI Light"/>
            </a:endParaRPr>
          </a:p>
        </p:txBody>
      </p:sp>
      <p:cxnSp>
        <p:nvCxnSpPr>
          <p:cNvPr id="10" name="Straight Connector 9">
            <a:extLst>
              <a:ext uri="{FF2B5EF4-FFF2-40B4-BE49-F238E27FC236}">
                <a16:creationId xmlns:a16="http://schemas.microsoft.com/office/drawing/2014/main" id="{175F4BD2-9709-46DE-91E1-5C3FAF23EB77}"/>
              </a:ext>
            </a:extLst>
          </p:cNvPr>
          <p:cNvCxnSpPr>
            <a:cxnSpLocks/>
          </p:cNvCxnSpPr>
          <p:nvPr/>
        </p:nvCxnSpPr>
        <p:spPr>
          <a:xfrm>
            <a:off x="5937381" y="2264313"/>
            <a:ext cx="5072277" cy="0"/>
          </a:xfrm>
          <a:prstGeom prst="line">
            <a:avLst/>
          </a:prstGeom>
          <a:noFill/>
          <a:ln w="9525" cap="flat" cmpd="sng" algn="ctr">
            <a:solidFill>
              <a:sysClr val="window" lastClr="FFFFFF">
                <a:lumMod val="65000"/>
              </a:sysClr>
            </a:solidFill>
            <a:prstDash val="solid"/>
          </a:ln>
          <a:effectLst/>
        </p:spPr>
      </p:cxnSp>
      <p:sp>
        <p:nvSpPr>
          <p:cNvPr id="11" name="Title 1">
            <a:extLst>
              <a:ext uri="{FF2B5EF4-FFF2-40B4-BE49-F238E27FC236}">
                <a16:creationId xmlns:a16="http://schemas.microsoft.com/office/drawing/2014/main" id="{80BF0639-BBDC-4A4F-AA94-B2DF71CDFA91}"/>
              </a:ext>
            </a:extLst>
          </p:cNvPr>
          <p:cNvSpPr txBox="1">
            <a:spLocks/>
          </p:cNvSpPr>
          <p:nvPr/>
        </p:nvSpPr>
        <p:spPr>
          <a:xfrm>
            <a:off x="6096000" y="177038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a:t>
            </a:r>
            <a:r>
              <a:rPr kumimoji="0" lang="en-US" sz="2800" b="1" i="0" u="none" strike="noStrike" kern="1200" cap="small" spc="0" normalizeH="0" baseline="0" noProof="0" dirty="0">
                <a:ln>
                  <a:noFill/>
                </a:ln>
                <a:solidFill>
                  <a:schemeClr val="tx1">
                    <a:lumMod val="75000"/>
                    <a:lumOff val="25000"/>
                  </a:schemeClr>
                </a:solidFill>
                <a:effectLst/>
                <a:highlight>
                  <a:srgbClr val="FFD243"/>
                </a:highlight>
                <a:uLnTx/>
                <a:uFillTx/>
                <a:latin typeface="Segoe Condensed" panose="020B0606040200020203" pitchFamily="34" charset="0"/>
              </a:rPr>
              <a:t>Intent</a:t>
            </a:r>
          </a:p>
        </p:txBody>
      </p:sp>
      <p:sp>
        <p:nvSpPr>
          <p:cNvPr id="14" name="Title 7">
            <a:extLst>
              <a:ext uri="{FF2B5EF4-FFF2-40B4-BE49-F238E27FC236}">
                <a16:creationId xmlns:a16="http://schemas.microsoft.com/office/drawing/2014/main" id="{8601AF3C-4584-4155-B742-74B25222931B}"/>
              </a:ext>
            </a:extLst>
          </p:cNvPr>
          <p:cNvSpPr txBox="1">
            <a:spLocks/>
          </p:cNvSpPr>
          <p:nvPr/>
        </p:nvSpPr>
        <p:spPr>
          <a:xfrm>
            <a:off x="-1" y="6466113"/>
            <a:ext cx="2775857" cy="391887"/>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rPr>
              <a:t>Study 1 Findings</a:t>
            </a:r>
            <a:endParaRPr kumimoji="0" lang="en-US" sz="11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639795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1187D80-AA6C-4209-8E1B-F4865E5D1921}"/>
              </a:ext>
            </a:extLst>
          </p:cNvPr>
          <p:cNvSpPr txBox="1">
            <a:spLocks/>
          </p:cNvSpPr>
          <p:nvPr/>
        </p:nvSpPr>
        <p:spPr>
          <a:xfrm>
            <a:off x="393508" y="437876"/>
            <a:ext cx="8229600" cy="493931"/>
          </a:xfrm>
          <a:prstGeom prst="rect">
            <a:avLst/>
          </a:prstGeom>
          <a:noFill/>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lang="en-US" sz="4800" b="1" cap="none" dirty="0">
                <a:solidFill>
                  <a:schemeClr val="bg1">
                    <a:lumMod val="65000"/>
                  </a:schemeClr>
                </a:solidFill>
                <a:latin typeface="Segoe Condensed" panose="020B0606040200020203" pitchFamily="34" charset="0"/>
                <a:ea typeface="+mn-ea"/>
                <a:cs typeface="Segoe UI Light" panose="020B0502040204020203" pitchFamily="34" charset="0"/>
              </a:rPr>
              <a:t>Our Taxonomy Of VR Sounds</a:t>
            </a:r>
          </a:p>
        </p:txBody>
      </p:sp>
      <p:sp>
        <p:nvSpPr>
          <p:cNvPr id="6" name="TextBox 5">
            <a:extLst>
              <a:ext uri="{FF2B5EF4-FFF2-40B4-BE49-F238E27FC236}">
                <a16:creationId xmlns:a16="http://schemas.microsoft.com/office/drawing/2014/main" id="{13AF30D4-68F3-4064-A0A6-EBBB2E7B7ACE}"/>
              </a:ext>
            </a:extLst>
          </p:cNvPr>
          <p:cNvSpPr txBox="1"/>
          <p:nvPr/>
        </p:nvSpPr>
        <p:spPr>
          <a:xfrm>
            <a:off x="528672" y="2273643"/>
            <a:ext cx="5147734" cy="2790508"/>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Localized speech (e.g., a human speaking)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Non-localized speech (e.g., a narrator)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Inanimate objects (e.g., weapons)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Animate sounds (e.g., footsteps)</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highlight>
                  <a:srgbClr val="FFD243"/>
                </a:highlight>
                <a:latin typeface="Segoe Condensed" panose="020B0606040200020203" pitchFamily="34" charset="0"/>
              </a:rPr>
              <a:t>Interaction sounds (e.g., punching an enemy)</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Point ambience (e.g., river on one side of a player)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Surrounding ambience (e.g., a crowd)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Notification sounds (e.g., low on ammunition)</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Music</a:t>
            </a:r>
          </a:p>
        </p:txBody>
      </p:sp>
      <p:cxnSp>
        <p:nvCxnSpPr>
          <p:cNvPr id="7" name="Straight Connector 6">
            <a:extLst>
              <a:ext uri="{FF2B5EF4-FFF2-40B4-BE49-F238E27FC236}">
                <a16:creationId xmlns:a16="http://schemas.microsoft.com/office/drawing/2014/main" id="{293AE980-F7F4-4F7D-85DD-AC0B383CE9D0}"/>
              </a:ext>
            </a:extLst>
          </p:cNvPr>
          <p:cNvCxnSpPr>
            <a:cxnSpLocks/>
          </p:cNvCxnSpPr>
          <p:nvPr/>
        </p:nvCxnSpPr>
        <p:spPr>
          <a:xfrm>
            <a:off x="393508" y="2264313"/>
            <a:ext cx="4939792" cy="0"/>
          </a:xfrm>
          <a:prstGeom prst="line">
            <a:avLst/>
          </a:prstGeom>
          <a:noFill/>
          <a:ln w="9525" cap="flat" cmpd="sng" algn="ctr">
            <a:solidFill>
              <a:sysClr val="window" lastClr="FFFFFF">
                <a:lumMod val="65000"/>
              </a:sysClr>
            </a:solidFill>
            <a:prstDash val="solid"/>
          </a:ln>
          <a:effectLst/>
        </p:spPr>
      </p:cxnSp>
      <p:sp>
        <p:nvSpPr>
          <p:cNvPr id="8" name="Title 1">
            <a:extLst>
              <a:ext uri="{FF2B5EF4-FFF2-40B4-BE49-F238E27FC236}">
                <a16:creationId xmlns:a16="http://schemas.microsoft.com/office/drawing/2014/main" id="{E6063C17-5AEF-4E10-B97B-31A1915C4764}"/>
              </a:ext>
            </a:extLst>
          </p:cNvPr>
          <p:cNvSpPr txBox="1">
            <a:spLocks/>
          </p:cNvSpPr>
          <p:nvPr/>
        </p:nvSpPr>
        <p:spPr>
          <a:xfrm>
            <a:off x="545335" y="177971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Source</a:t>
            </a:r>
          </a:p>
        </p:txBody>
      </p:sp>
      <p:sp>
        <p:nvSpPr>
          <p:cNvPr id="9" name="TextBox 8">
            <a:extLst>
              <a:ext uri="{FF2B5EF4-FFF2-40B4-BE49-F238E27FC236}">
                <a16:creationId xmlns:a16="http://schemas.microsoft.com/office/drawing/2014/main" id="{8D134150-DC9B-4843-BDCD-4F93B7EB077B}"/>
              </a:ext>
            </a:extLst>
          </p:cNvPr>
          <p:cNvSpPr txBox="1"/>
          <p:nvPr/>
        </p:nvSpPr>
        <p:spPr>
          <a:xfrm>
            <a:off x="6009647" y="2273465"/>
            <a:ext cx="5240753" cy="2246769"/>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critical information (e.g., enemy footsteps) </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increasing realism (e.g., river flowing)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rhythm or movement (e.g., an exercise game)</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affective state (e.g., stressful sounds)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aesthetics/decoration (e.g., a whoosh sound)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non-critical interaction (e.g., touching a menu) </a:t>
            </a:r>
          </a:p>
          <a:p>
            <a:pPr marL="0" marR="0" lvl="0" indent="0" defTabSz="456039" rtl="0" eaLnBrk="1" fontAlgn="auto" latinLnBrk="0" hangingPunct="1">
              <a:lnSpc>
                <a:spcPct val="100000"/>
              </a:lnSpc>
              <a:spcBef>
                <a:spcPts val="0"/>
              </a:spcBef>
              <a:buClrTx/>
              <a:buSzTx/>
              <a:buFontTx/>
              <a:buNone/>
              <a:tabLst/>
              <a:defRPr/>
            </a:pPr>
            <a:endParaRPr kumimoji="0" lang="en-US" sz="2200" b="0" i="0" u="none" strike="noStrike" kern="1200" cap="none" spc="0" normalizeH="0" baseline="0" noProof="0" dirty="0">
              <a:ln>
                <a:noFill/>
              </a:ln>
              <a:solidFill>
                <a:schemeClr val="tx1">
                  <a:lumMod val="50000"/>
                  <a:lumOff val="50000"/>
                </a:schemeClr>
              </a:solidFill>
              <a:effectLst/>
              <a:uLnTx/>
              <a:uFillTx/>
              <a:latin typeface="Segoe UI Light"/>
              <a:ea typeface="+mn-ea"/>
              <a:cs typeface="Segoe UI Light"/>
            </a:endParaRPr>
          </a:p>
        </p:txBody>
      </p:sp>
      <p:cxnSp>
        <p:nvCxnSpPr>
          <p:cNvPr id="10" name="Straight Connector 9">
            <a:extLst>
              <a:ext uri="{FF2B5EF4-FFF2-40B4-BE49-F238E27FC236}">
                <a16:creationId xmlns:a16="http://schemas.microsoft.com/office/drawing/2014/main" id="{175F4BD2-9709-46DE-91E1-5C3FAF23EB77}"/>
              </a:ext>
            </a:extLst>
          </p:cNvPr>
          <p:cNvCxnSpPr>
            <a:cxnSpLocks/>
          </p:cNvCxnSpPr>
          <p:nvPr/>
        </p:nvCxnSpPr>
        <p:spPr>
          <a:xfrm>
            <a:off x="5937381" y="2264313"/>
            <a:ext cx="5072277" cy="0"/>
          </a:xfrm>
          <a:prstGeom prst="line">
            <a:avLst/>
          </a:prstGeom>
          <a:noFill/>
          <a:ln w="9525" cap="flat" cmpd="sng" algn="ctr">
            <a:solidFill>
              <a:sysClr val="window" lastClr="FFFFFF">
                <a:lumMod val="65000"/>
              </a:sysClr>
            </a:solidFill>
            <a:prstDash val="solid"/>
          </a:ln>
          <a:effectLst/>
        </p:spPr>
      </p:cxnSp>
      <p:sp>
        <p:nvSpPr>
          <p:cNvPr id="11" name="Title 1">
            <a:extLst>
              <a:ext uri="{FF2B5EF4-FFF2-40B4-BE49-F238E27FC236}">
                <a16:creationId xmlns:a16="http://schemas.microsoft.com/office/drawing/2014/main" id="{80BF0639-BBDC-4A4F-AA94-B2DF71CDFA91}"/>
              </a:ext>
            </a:extLst>
          </p:cNvPr>
          <p:cNvSpPr txBox="1">
            <a:spLocks/>
          </p:cNvSpPr>
          <p:nvPr/>
        </p:nvSpPr>
        <p:spPr>
          <a:xfrm>
            <a:off x="6096000" y="177038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Intent</a:t>
            </a:r>
          </a:p>
        </p:txBody>
      </p:sp>
      <p:sp>
        <p:nvSpPr>
          <p:cNvPr id="14" name="Title 7">
            <a:extLst>
              <a:ext uri="{FF2B5EF4-FFF2-40B4-BE49-F238E27FC236}">
                <a16:creationId xmlns:a16="http://schemas.microsoft.com/office/drawing/2014/main" id="{0F1D157B-FE9A-4496-9EDB-B77ACECC4937}"/>
              </a:ext>
            </a:extLst>
          </p:cNvPr>
          <p:cNvSpPr txBox="1">
            <a:spLocks/>
          </p:cNvSpPr>
          <p:nvPr/>
        </p:nvSpPr>
        <p:spPr>
          <a:xfrm>
            <a:off x="-1" y="6466113"/>
            <a:ext cx="2775857" cy="391887"/>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rPr>
              <a:t>Study 1 Findings</a:t>
            </a:r>
            <a:endParaRPr kumimoji="0" lang="en-US" sz="11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3054811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1187D80-AA6C-4209-8E1B-F4865E5D1921}"/>
              </a:ext>
            </a:extLst>
          </p:cNvPr>
          <p:cNvSpPr txBox="1">
            <a:spLocks/>
          </p:cNvSpPr>
          <p:nvPr/>
        </p:nvSpPr>
        <p:spPr>
          <a:xfrm>
            <a:off x="393508" y="437876"/>
            <a:ext cx="8229600" cy="493931"/>
          </a:xfrm>
          <a:prstGeom prst="rect">
            <a:avLst/>
          </a:prstGeom>
          <a:noFill/>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lang="en-US" sz="4800" b="1" cap="none" dirty="0">
                <a:solidFill>
                  <a:schemeClr val="bg1">
                    <a:lumMod val="65000"/>
                  </a:schemeClr>
                </a:solidFill>
                <a:latin typeface="Segoe Condensed" panose="020B0606040200020203" pitchFamily="34" charset="0"/>
                <a:ea typeface="+mn-ea"/>
                <a:cs typeface="Segoe UI Light" panose="020B0502040204020203" pitchFamily="34" charset="0"/>
              </a:rPr>
              <a:t>Our Taxonomy Of VR Sounds</a:t>
            </a:r>
          </a:p>
        </p:txBody>
      </p:sp>
      <p:sp>
        <p:nvSpPr>
          <p:cNvPr id="6" name="TextBox 5">
            <a:extLst>
              <a:ext uri="{FF2B5EF4-FFF2-40B4-BE49-F238E27FC236}">
                <a16:creationId xmlns:a16="http://schemas.microsoft.com/office/drawing/2014/main" id="{13AF30D4-68F3-4064-A0A6-EBBB2E7B7ACE}"/>
              </a:ext>
            </a:extLst>
          </p:cNvPr>
          <p:cNvSpPr txBox="1"/>
          <p:nvPr/>
        </p:nvSpPr>
        <p:spPr>
          <a:xfrm>
            <a:off x="528672" y="2273643"/>
            <a:ext cx="5147734" cy="2790508"/>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Localized speech (e.g., a human speaking)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Non-localized speech (e.g., a narrator)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Inanimate objects (e.g., weapons)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Animate sounds (e.g., footsteps)</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highlight>
                  <a:srgbClr val="FFD243"/>
                </a:highlight>
                <a:latin typeface="Segoe Condensed" panose="020B0606040200020203" pitchFamily="34" charset="0"/>
              </a:rPr>
              <a:t>Interaction sounds (e.g., punching an enemy)</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Point ambience (e.g., river on one side of a player)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Surrounding ambience (e.g., a crowd)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Notification sounds (e.g., low on ammunition)</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highlight>
                  <a:srgbClr val="FFD243"/>
                </a:highlight>
                <a:latin typeface="Segoe Condensed" panose="020B0606040200020203" pitchFamily="34" charset="0"/>
              </a:rPr>
              <a:t>Music</a:t>
            </a:r>
          </a:p>
        </p:txBody>
      </p:sp>
      <p:cxnSp>
        <p:nvCxnSpPr>
          <p:cNvPr id="7" name="Straight Connector 6">
            <a:extLst>
              <a:ext uri="{FF2B5EF4-FFF2-40B4-BE49-F238E27FC236}">
                <a16:creationId xmlns:a16="http://schemas.microsoft.com/office/drawing/2014/main" id="{293AE980-F7F4-4F7D-85DD-AC0B383CE9D0}"/>
              </a:ext>
            </a:extLst>
          </p:cNvPr>
          <p:cNvCxnSpPr>
            <a:cxnSpLocks/>
          </p:cNvCxnSpPr>
          <p:nvPr/>
        </p:nvCxnSpPr>
        <p:spPr>
          <a:xfrm>
            <a:off x="393508" y="2264313"/>
            <a:ext cx="4939792" cy="0"/>
          </a:xfrm>
          <a:prstGeom prst="line">
            <a:avLst/>
          </a:prstGeom>
          <a:noFill/>
          <a:ln w="9525" cap="flat" cmpd="sng" algn="ctr">
            <a:solidFill>
              <a:sysClr val="window" lastClr="FFFFFF">
                <a:lumMod val="65000"/>
              </a:sysClr>
            </a:solidFill>
            <a:prstDash val="solid"/>
          </a:ln>
          <a:effectLst/>
        </p:spPr>
      </p:cxnSp>
      <p:sp>
        <p:nvSpPr>
          <p:cNvPr id="8" name="Title 1">
            <a:extLst>
              <a:ext uri="{FF2B5EF4-FFF2-40B4-BE49-F238E27FC236}">
                <a16:creationId xmlns:a16="http://schemas.microsoft.com/office/drawing/2014/main" id="{E6063C17-5AEF-4E10-B97B-31A1915C4764}"/>
              </a:ext>
            </a:extLst>
          </p:cNvPr>
          <p:cNvSpPr txBox="1">
            <a:spLocks/>
          </p:cNvSpPr>
          <p:nvPr/>
        </p:nvSpPr>
        <p:spPr>
          <a:xfrm>
            <a:off x="545335" y="177971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Source</a:t>
            </a:r>
          </a:p>
        </p:txBody>
      </p:sp>
      <p:sp>
        <p:nvSpPr>
          <p:cNvPr id="9" name="TextBox 8">
            <a:extLst>
              <a:ext uri="{FF2B5EF4-FFF2-40B4-BE49-F238E27FC236}">
                <a16:creationId xmlns:a16="http://schemas.microsoft.com/office/drawing/2014/main" id="{8D134150-DC9B-4843-BDCD-4F93B7EB077B}"/>
              </a:ext>
            </a:extLst>
          </p:cNvPr>
          <p:cNvSpPr txBox="1"/>
          <p:nvPr/>
        </p:nvSpPr>
        <p:spPr>
          <a:xfrm>
            <a:off x="6009647" y="2273465"/>
            <a:ext cx="5240753" cy="2246769"/>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critical information (e.g., enemy footsteps) </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increasing realism (e.g., river flowing)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rhythm or movement (e.g., an exercise game)</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affective state (e.g., stressful sounds)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aesthetics/decoration (e.g., a whoosh sound)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non-critical interaction (e.g., touching a menu) </a:t>
            </a:r>
          </a:p>
          <a:p>
            <a:pPr marL="0" marR="0" lvl="0" indent="0" defTabSz="456039" rtl="0" eaLnBrk="1" fontAlgn="auto" latinLnBrk="0" hangingPunct="1">
              <a:lnSpc>
                <a:spcPct val="100000"/>
              </a:lnSpc>
              <a:spcBef>
                <a:spcPts val="0"/>
              </a:spcBef>
              <a:buClrTx/>
              <a:buSzTx/>
              <a:buFontTx/>
              <a:buNone/>
              <a:tabLst/>
              <a:defRPr/>
            </a:pPr>
            <a:endParaRPr kumimoji="0" lang="en-US" sz="2200" b="0" i="0" u="none" strike="noStrike" kern="1200" cap="none" spc="0" normalizeH="0" baseline="0" noProof="0" dirty="0">
              <a:ln>
                <a:noFill/>
              </a:ln>
              <a:solidFill>
                <a:schemeClr val="tx1">
                  <a:lumMod val="50000"/>
                  <a:lumOff val="50000"/>
                </a:schemeClr>
              </a:solidFill>
              <a:effectLst/>
              <a:uLnTx/>
              <a:uFillTx/>
              <a:latin typeface="Segoe UI Light"/>
              <a:ea typeface="+mn-ea"/>
              <a:cs typeface="Segoe UI Light"/>
            </a:endParaRPr>
          </a:p>
        </p:txBody>
      </p:sp>
      <p:cxnSp>
        <p:nvCxnSpPr>
          <p:cNvPr id="10" name="Straight Connector 9">
            <a:extLst>
              <a:ext uri="{FF2B5EF4-FFF2-40B4-BE49-F238E27FC236}">
                <a16:creationId xmlns:a16="http://schemas.microsoft.com/office/drawing/2014/main" id="{175F4BD2-9709-46DE-91E1-5C3FAF23EB77}"/>
              </a:ext>
            </a:extLst>
          </p:cNvPr>
          <p:cNvCxnSpPr>
            <a:cxnSpLocks/>
          </p:cNvCxnSpPr>
          <p:nvPr/>
        </p:nvCxnSpPr>
        <p:spPr>
          <a:xfrm>
            <a:off x="5937381" y="2264313"/>
            <a:ext cx="5072277" cy="0"/>
          </a:xfrm>
          <a:prstGeom prst="line">
            <a:avLst/>
          </a:prstGeom>
          <a:noFill/>
          <a:ln w="9525" cap="flat" cmpd="sng" algn="ctr">
            <a:solidFill>
              <a:sysClr val="window" lastClr="FFFFFF">
                <a:lumMod val="65000"/>
              </a:sysClr>
            </a:solidFill>
            <a:prstDash val="solid"/>
          </a:ln>
          <a:effectLst/>
        </p:spPr>
      </p:cxnSp>
      <p:sp>
        <p:nvSpPr>
          <p:cNvPr id="11" name="Title 1">
            <a:extLst>
              <a:ext uri="{FF2B5EF4-FFF2-40B4-BE49-F238E27FC236}">
                <a16:creationId xmlns:a16="http://schemas.microsoft.com/office/drawing/2014/main" id="{80BF0639-BBDC-4A4F-AA94-B2DF71CDFA91}"/>
              </a:ext>
            </a:extLst>
          </p:cNvPr>
          <p:cNvSpPr txBox="1">
            <a:spLocks/>
          </p:cNvSpPr>
          <p:nvPr/>
        </p:nvSpPr>
        <p:spPr>
          <a:xfrm>
            <a:off x="6096000" y="177038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Intent</a:t>
            </a:r>
          </a:p>
        </p:txBody>
      </p:sp>
      <p:sp>
        <p:nvSpPr>
          <p:cNvPr id="14" name="Title 7">
            <a:extLst>
              <a:ext uri="{FF2B5EF4-FFF2-40B4-BE49-F238E27FC236}">
                <a16:creationId xmlns:a16="http://schemas.microsoft.com/office/drawing/2014/main" id="{ECC3DC47-4CD4-454F-84B3-94FA81B0FA5D}"/>
              </a:ext>
            </a:extLst>
          </p:cNvPr>
          <p:cNvSpPr txBox="1">
            <a:spLocks/>
          </p:cNvSpPr>
          <p:nvPr/>
        </p:nvSpPr>
        <p:spPr>
          <a:xfrm>
            <a:off x="-1" y="6466113"/>
            <a:ext cx="2775857" cy="391887"/>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rPr>
              <a:t>Study 1 Findings</a:t>
            </a:r>
            <a:endParaRPr kumimoji="0" lang="en-US" sz="11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181686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1187D80-AA6C-4209-8E1B-F4865E5D1921}"/>
              </a:ext>
            </a:extLst>
          </p:cNvPr>
          <p:cNvSpPr txBox="1">
            <a:spLocks/>
          </p:cNvSpPr>
          <p:nvPr/>
        </p:nvSpPr>
        <p:spPr>
          <a:xfrm>
            <a:off x="393508" y="437876"/>
            <a:ext cx="8229600" cy="493931"/>
          </a:xfrm>
          <a:prstGeom prst="rect">
            <a:avLst/>
          </a:prstGeom>
          <a:noFill/>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lang="en-US" sz="4800" b="1" cap="none" dirty="0">
                <a:solidFill>
                  <a:schemeClr val="bg1">
                    <a:lumMod val="65000"/>
                  </a:schemeClr>
                </a:solidFill>
                <a:latin typeface="Segoe Condensed" panose="020B0606040200020203" pitchFamily="34" charset="0"/>
                <a:ea typeface="+mn-ea"/>
                <a:cs typeface="Segoe UI Light" panose="020B0502040204020203" pitchFamily="34" charset="0"/>
              </a:rPr>
              <a:t>Our Taxonomy Of VR Sounds</a:t>
            </a:r>
          </a:p>
        </p:txBody>
      </p:sp>
      <p:sp>
        <p:nvSpPr>
          <p:cNvPr id="6" name="TextBox 5">
            <a:extLst>
              <a:ext uri="{FF2B5EF4-FFF2-40B4-BE49-F238E27FC236}">
                <a16:creationId xmlns:a16="http://schemas.microsoft.com/office/drawing/2014/main" id="{13AF30D4-68F3-4064-A0A6-EBBB2E7B7ACE}"/>
              </a:ext>
            </a:extLst>
          </p:cNvPr>
          <p:cNvSpPr txBox="1"/>
          <p:nvPr/>
        </p:nvSpPr>
        <p:spPr>
          <a:xfrm>
            <a:off x="528672" y="2273643"/>
            <a:ext cx="5147734" cy="2790508"/>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highlight>
                  <a:srgbClr val="FFD243"/>
                </a:highlight>
                <a:latin typeface="Segoe Condensed" panose="020B0606040200020203" pitchFamily="34" charset="0"/>
              </a:rPr>
              <a:t>Localized speech (e.g., a human speaking)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Non-localized speech (e.g., a narrator)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Inanimate objects (e.g., weapons)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Animate sounds (e.g., footsteps)</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Interaction sounds (e.g., punching an enemy)</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Point ambience (e.g., river on one side of a player)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Surrounding ambience (e.g., a crowd)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Notification sounds (e.g., low on ammunition)</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Music</a:t>
            </a:r>
          </a:p>
        </p:txBody>
      </p:sp>
      <p:cxnSp>
        <p:nvCxnSpPr>
          <p:cNvPr id="7" name="Straight Connector 6">
            <a:extLst>
              <a:ext uri="{FF2B5EF4-FFF2-40B4-BE49-F238E27FC236}">
                <a16:creationId xmlns:a16="http://schemas.microsoft.com/office/drawing/2014/main" id="{293AE980-F7F4-4F7D-85DD-AC0B383CE9D0}"/>
              </a:ext>
            </a:extLst>
          </p:cNvPr>
          <p:cNvCxnSpPr>
            <a:cxnSpLocks/>
          </p:cNvCxnSpPr>
          <p:nvPr/>
        </p:nvCxnSpPr>
        <p:spPr>
          <a:xfrm>
            <a:off x="393508" y="2264313"/>
            <a:ext cx="4939792" cy="0"/>
          </a:xfrm>
          <a:prstGeom prst="line">
            <a:avLst/>
          </a:prstGeom>
          <a:noFill/>
          <a:ln w="9525" cap="flat" cmpd="sng" algn="ctr">
            <a:solidFill>
              <a:sysClr val="window" lastClr="FFFFFF">
                <a:lumMod val="65000"/>
              </a:sysClr>
            </a:solidFill>
            <a:prstDash val="solid"/>
          </a:ln>
          <a:effectLst/>
        </p:spPr>
      </p:cxnSp>
      <p:sp>
        <p:nvSpPr>
          <p:cNvPr id="8" name="Title 1">
            <a:extLst>
              <a:ext uri="{FF2B5EF4-FFF2-40B4-BE49-F238E27FC236}">
                <a16:creationId xmlns:a16="http://schemas.microsoft.com/office/drawing/2014/main" id="{E6063C17-5AEF-4E10-B97B-31A1915C4764}"/>
              </a:ext>
            </a:extLst>
          </p:cNvPr>
          <p:cNvSpPr txBox="1">
            <a:spLocks/>
          </p:cNvSpPr>
          <p:nvPr/>
        </p:nvSpPr>
        <p:spPr>
          <a:xfrm>
            <a:off x="545335" y="177971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Source</a:t>
            </a:r>
          </a:p>
        </p:txBody>
      </p:sp>
      <p:sp>
        <p:nvSpPr>
          <p:cNvPr id="9" name="TextBox 8">
            <a:extLst>
              <a:ext uri="{FF2B5EF4-FFF2-40B4-BE49-F238E27FC236}">
                <a16:creationId xmlns:a16="http://schemas.microsoft.com/office/drawing/2014/main" id="{8D134150-DC9B-4843-BDCD-4F93B7EB077B}"/>
              </a:ext>
            </a:extLst>
          </p:cNvPr>
          <p:cNvSpPr txBox="1"/>
          <p:nvPr/>
        </p:nvSpPr>
        <p:spPr>
          <a:xfrm>
            <a:off x="6009647" y="2273465"/>
            <a:ext cx="5240753" cy="2246769"/>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critical information (e.g., enemy footsteps) </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increasing realism (e.g., river flowing)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rhythm or movement (e.g., an exercise game)</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affective state (e.g., stressful sounds)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aesthetics/decoration (e.g., a whoosh sound)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non-critical interaction (e.g., touching a menu) </a:t>
            </a:r>
          </a:p>
          <a:p>
            <a:pPr marL="0" marR="0" lvl="0" indent="0" defTabSz="456039" rtl="0" eaLnBrk="1" fontAlgn="auto" latinLnBrk="0" hangingPunct="1">
              <a:lnSpc>
                <a:spcPct val="100000"/>
              </a:lnSpc>
              <a:spcBef>
                <a:spcPts val="0"/>
              </a:spcBef>
              <a:buClrTx/>
              <a:buSzTx/>
              <a:buFontTx/>
              <a:buNone/>
              <a:tabLst/>
              <a:defRPr/>
            </a:pPr>
            <a:endParaRPr kumimoji="0" lang="en-US" sz="2200" b="0" i="0" u="none" strike="noStrike" kern="1200" cap="none" spc="0" normalizeH="0" baseline="0" noProof="0" dirty="0">
              <a:ln>
                <a:noFill/>
              </a:ln>
              <a:solidFill>
                <a:schemeClr val="tx1">
                  <a:lumMod val="50000"/>
                  <a:lumOff val="50000"/>
                </a:schemeClr>
              </a:solidFill>
              <a:effectLst/>
              <a:uLnTx/>
              <a:uFillTx/>
              <a:latin typeface="Segoe UI Light"/>
              <a:ea typeface="+mn-ea"/>
              <a:cs typeface="Segoe UI Light"/>
            </a:endParaRPr>
          </a:p>
        </p:txBody>
      </p:sp>
      <p:cxnSp>
        <p:nvCxnSpPr>
          <p:cNvPr id="10" name="Straight Connector 9">
            <a:extLst>
              <a:ext uri="{FF2B5EF4-FFF2-40B4-BE49-F238E27FC236}">
                <a16:creationId xmlns:a16="http://schemas.microsoft.com/office/drawing/2014/main" id="{175F4BD2-9709-46DE-91E1-5C3FAF23EB77}"/>
              </a:ext>
            </a:extLst>
          </p:cNvPr>
          <p:cNvCxnSpPr>
            <a:cxnSpLocks/>
          </p:cNvCxnSpPr>
          <p:nvPr/>
        </p:nvCxnSpPr>
        <p:spPr>
          <a:xfrm>
            <a:off x="5937381" y="2264313"/>
            <a:ext cx="5072277" cy="0"/>
          </a:xfrm>
          <a:prstGeom prst="line">
            <a:avLst/>
          </a:prstGeom>
          <a:noFill/>
          <a:ln w="9525" cap="flat" cmpd="sng" algn="ctr">
            <a:solidFill>
              <a:sysClr val="window" lastClr="FFFFFF">
                <a:lumMod val="65000"/>
              </a:sysClr>
            </a:solidFill>
            <a:prstDash val="solid"/>
          </a:ln>
          <a:effectLst/>
        </p:spPr>
      </p:cxnSp>
      <p:sp>
        <p:nvSpPr>
          <p:cNvPr id="11" name="Title 1">
            <a:extLst>
              <a:ext uri="{FF2B5EF4-FFF2-40B4-BE49-F238E27FC236}">
                <a16:creationId xmlns:a16="http://schemas.microsoft.com/office/drawing/2014/main" id="{80BF0639-BBDC-4A4F-AA94-B2DF71CDFA91}"/>
              </a:ext>
            </a:extLst>
          </p:cNvPr>
          <p:cNvSpPr txBox="1">
            <a:spLocks/>
          </p:cNvSpPr>
          <p:nvPr/>
        </p:nvSpPr>
        <p:spPr>
          <a:xfrm>
            <a:off x="6096000" y="177038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Intent</a:t>
            </a:r>
          </a:p>
        </p:txBody>
      </p:sp>
      <p:sp>
        <p:nvSpPr>
          <p:cNvPr id="13" name="Title 7">
            <a:extLst>
              <a:ext uri="{FF2B5EF4-FFF2-40B4-BE49-F238E27FC236}">
                <a16:creationId xmlns:a16="http://schemas.microsoft.com/office/drawing/2014/main" id="{EF67AB92-1359-4A56-9D87-2B2D9492C132}"/>
              </a:ext>
            </a:extLst>
          </p:cNvPr>
          <p:cNvSpPr txBox="1">
            <a:spLocks/>
          </p:cNvSpPr>
          <p:nvPr/>
        </p:nvSpPr>
        <p:spPr>
          <a:xfrm>
            <a:off x="-1" y="6466113"/>
            <a:ext cx="2775857" cy="391887"/>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rPr>
              <a:t>Study 1 Findings</a:t>
            </a:r>
            <a:endParaRPr kumimoji="0" lang="en-US" sz="11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3179732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1187D80-AA6C-4209-8E1B-F4865E5D1921}"/>
              </a:ext>
            </a:extLst>
          </p:cNvPr>
          <p:cNvSpPr txBox="1">
            <a:spLocks/>
          </p:cNvSpPr>
          <p:nvPr/>
        </p:nvSpPr>
        <p:spPr>
          <a:xfrm>
            <a:off x="393508" y="437876"/>
            <a:ext cx="8229600" cy="493931"/>
          </a:xfrm>
          <a:prstGeom prst="rect">
            <a:avLst/>
          </a:prstGeom>
          <a:noFill/>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lang="en-US" sz="4800" b="1" cap="none" dirty="0">
                <a:solidFill>
                  <a:schemeClr val="bg1">
                    <a:lumMod val="65000"/>
                  </a:schemeClr>
                </a:solidFill>
                <a:latin typeface="Segoe Condensed" panose="020B0606040200020203" pitchFamily="34" charset="0"/>
                <a:ea typeface="+mn-ea"/>
                <a:cs typeface="Segoe UI Light" panose="020B0502040204020203" pitchFamily="34" charset="0"/>
              </a:rPr>
              <a:t>Our Taxonomy Of VR Sounds</a:t>
            </a:r>
          </a:p>
        </p:txBody>
      </p:sp>
      <p:sp>
        <p:nvSpPr>
          <p:cNvPr id="6" name="TextBox 5">
            <a:extLst>
              <a:ext uri="{FF2B5EF4-FFF2-40B4-BE49-F238E27FC236}">
                <a16:creationId xmlns:a16="http://schemas.microsoft.com/office/drawing/2014/main" id="{13AF30D4-68F3-4064-A0A6-EBBB2E7B7ACE}"/>
              </a:ext>
            </a:extLst>
          </p:cNvPr>
          <p:cNvSpPr txBox="1"/>
          <p:nvPr/>
        </p:nvSpPr>
        <p:spPr>
          <a:xfrm>
            <a:off x="528672" y="2273643"/>
            <a:ext cx="5147734" cy="2790508"/>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highlight>
                  <a:srgbClr val="FFD243"/>
                </a:highlight>
                <a:latin typeface="Segoe Condensed" panose="020B0606040200020203" pitchFamily="34" charset="0"/>
              </a:rPr>
              <a:t>Localized speech (e.g., a human speaking)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highlight>
                  <a:srgbClr val="FFD243"/>
                </a:highlight>
                <a:latin typeface="Segoe Condensed" panose="020B0606040200020203" pitchFamily="34" charset="0"/>
              </a:rPr>
              <a:t>Non-localized speech (e.g., a narrator)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Inanimate objects (e.g., weapons)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Animate sounds (e.g., footsteps)</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Interaction sounds (e.g., punching an enemy)</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Point ambience (e.g., river on one side of a player)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Surrounding ambience (e.g., a crowd)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Notification sounds (e.g., low on ammunition)</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Music</a:t>
            </a:r>
          </a:p>
        </p:txBody>
      </p:sp>
      <p:cxnSp>
        <p:nvCxnSpPr>
          <p:cNvPr id="7" name="Straight Connector 6">
            <a:extLst>
              <a:ext uri="{FF2B5EF4-FFF2-40B4-BE49-F238E27FC236}">
                <a16:creationId xmlns:a16="http://schemas.microsoft.com/office/drawing/2014/main" id="{293AE980-F7F4-4F7D-85DD-AC0B383CE9D0}"/>
              </a:ext>
            </a:extLst>
          </p:cNvPr>
          <p:cNvCxnSpPr>
            <a:cxnSpLocks/>
          </p:cNvCxnSpPr>
          <p:nvPr/>
        </p:nvCxnSpPr>
        <p:spPr>
          <a:xfrm>
            <a:off x="393508" y="2264313"/>
            <a:ext cx="4939792" cy="0"/>
          </a:xfrm>
          <a:prstGeom prst="line">
            <a:avLst/>
          </a:prstGeom>
          <a:noFill/>
          <a:ln w="9525" cap="flat" cmpd="sng" algn="ctr">
            <a:solidFill>
              <a:sysClr val="window" lastClr="FFFFFF">
                <a:lumMod val="65000"/>
              </a:sysClr>
            </a:solidFill>
            <a:prstDash val="solid"/>
          </a:ln>
          <a:effectLst/>
        </p:spPr>
      </p:cxnSp>
      <p:sp>
        <p:nvSpPr>
          <p:cNvPr id="8" name="Title 1">
            <a:extLst>
              <a:ext uri="{FF2B5EF4-FFF2-40B4-BE49-F238E27FC236}">
                <a16:creationId xmlns:a16="http://schemas.microsoft.com/office/drawing/2014/main" id="{E6063C17-5AEF-4E10-B97B-31A1915C4764}"/>
              </a:ext>
            </a:extLst>
          </p:cNvPr>
          <p:cNvSpPr txBox="1">
            <a:spLocks/>
          </p:cNvSpPr>
          <p:nvPr/>
        </p:nvSpPr>
        <p:spPr>
          <a:xfrm>
            <a:off x="545335" y="177971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Source</a:t>
            </a:r>
          </a:p>
        </p:txBody>
      </p:sp>
      <p:sp>
        <p:nvSpPr>
          <p:cNvPr id="9" name="TextBox 8">
            <a:extLst>
              <a:ext uri="{FF2B5EF4-FFF2-40B4-BE49-F238E27FC236}">
                <a16:creationId xmlns:a16="http://schemas.microsoft.com/office/drawing/2014/main" id="{8D134150-DC9B-4843-BDCD-4F93B7EB077B}"/>
              </a:ext>
            </a:extLst>
          </p:cNvPr>
          <p:cNvSpPr txBox="1"/>
          <p:nvPr/>
        </p:nvSpPr>
        <p:spPr>
          <a:xfrm>
            <a:off x="6009647" y="2273465"/>
            <a:ext cx="5240753" cy="2246769"/>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critical information (e.g., enemy footsteps) </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increasing realism (e.g., river flowing)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rhythm or movement (e.g., an exercise game)</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affective state (e.g., stressful sounds)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aesthetics/decoration (e.g., a whoosh sound)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non-critical interaction (e.g., touching a menu) </a:t>
            </a:r>
          </a:p>
          <a:p>
            <a:pPr marL="0" marR="0" lvl="0" indent="0" defTabSz="456039" rtl="0" eaLnBrk="1" fontAlgn="auto" latinLnBrk="0" hangingPunct="1">
              <a:lnSpc>
                <a:spcPct val="100000"/>
              </a:lnSpc>
              <a:spcBef>
                <a:spcPts val="0"/>
              </a:spcBef>
              <a:buClrTx/>
              <a:buSzTx/>
              <a:buFontTx/>
              <a:buNone/>
              <a:tabLst/>
              <a:defRPr/>
            </a:pPr>
            <a:endParaRPr kumimoji="0" lang="en-US" sz="2200" b="0" i="0" u="none" strike="noStrike" kern="1200" cap="none" spc="0" normalizeH="0" baseline="0" noProof="0" dirty="0">
              <a:ln>
                <a:noFill/>
              </a:ln>
              <a:solidFill>
                <a:schemeClr val="tx1">
                  <a:lumMod val="50000"/>
                  <a:lumOff val="50000"/>
                </a:schemeClr>
              </a:solidFill>
              <a:effectLst/>
              <a:uLnTx/>
              <a:uFillTx/>
              <a:latin typeface="Segoe UI Light"/>
              <a:ea typeface="+mn-ea"/>
              <a:cs typeface="Segoe UI Light"/>
            </a:endParaRPr>
          </a:p>
        </p:txBody>
      </p:sp>
      <p:cxnSp>
        <p:nvCxnSpPr>
          <p:cNvPr id="10" name="Straight Connector 9">
            <a:extLst>
              <a:ext uri="{FF2B5EF4-FFF2-40B4-BE49-F238E27FC236}">
                <a16:creationId xmlns:a16="http://schemas.microsoft.com/office/drawing/2014/main" id="{175F4BD2-9709-46DE-91E1-5C3FAF23EB77}"/>
              </a:ext>
            </a:extLst>
          </p:cNvPr>
          <p:cNvCxnSpPr>
            <a:cxnSpLocks/>
          </p:cNvCxnSpPr>
          <p:nvPr/>
        </p:nvCxnSpPr>
        <p:spPr>
          <a:xfrm>
            <a:off x="5937381" y="2264313"/>
            <a:ext cx="5072277" cy="0"/>
          </a:xfrm>
          <a:prstGeom prst="line">
            <a:avLst/>
          </a:prstGeom>
          <a:noFill/>
          <a:ln w="9525" cap="flat" cmpd="sng" algn="ctr">
            <a:solidFill>
              <a:sysClr val="window" lastClr="FFFFFF">
                <a:lumMod val="65000"/>
              </a:sysClr>
            </a:solidFill>
            <a:prstDash val="solid"/>
          </a:ln>
          <a:effectLst/>
        </p:spPr>
      </p:cxnSp>
      <p:sp>
        <p:nvSpPr>
          <p:cNvPr id="11" name="Title 1">
            <a:extLst>
              <a:ext uri="{FF2B5EF4-FFF2-40B4-BE49-F238E27FC236}">
                <a16:creationId xmlns:a16="http://schemas.microsoft.com/office/drawing/2014/main" id="{80BF0639-BBDC-4A4F-AA94-B2DF71CDFA91}"/>
              </a:ext>
            </a:extLst>
          </p:cNvPr>
          <p:cNvSpPr txBox="1">
            <a:spLocks/>
          </p:cNvSpPr>
          <p:nvPr/>
        </p:nvSpPr>
        <p:spPr>
          <a:xfrm>
            <a:off x="6096000" y="177038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Intent</a:t>
            </a:r>
          </a:p>
        </p:txBody>
      </p:sp>
      <p:sp>
        <p:nvSpPr>
          <p:cNvPr id="13" name="Title 7">
            <a:extLst>
              <a:ext uri="{FF2B5EF4-FFF2-40B4-BE49-F238E27FC236}">
                <a16:creationId xmlns:a16="http://schemas.microsoft.com/office/drawing/2014/main" id="{EAC07A15-3272-45D9-9041-8447C0ACD9CA}"/>
              </a:ext>
            </a:extLst>
          </p:cNvPr>
          <p:cNvSpPr txBox="1">
            <a:spLocks/>
          </p:cNvSpPr>
          <p:nvPr/>
        </p:nvSpPr>
        <p:spPr>
          <a:xfrm>
            <a:off x="-1" y="6466113"/>
            <a:ext cx="2775857" cy="391887"/>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rPr>
              <a:t>Study 1 Findings</a:t>
            </a:r>
            <a:endParaRPr kumimoji="0" lang="en-US" sz="11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1966245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1187D80-AA6C-4209-8E1B-F4865E5D1921}"/>
              </a:ext>
            </a:extLst>
          </p:cNvPr>
          <p:cNvSpPr txBox="1">
            <a:spLocks/>
          </p:cNvSpPr>
          <p:nvPr/>
        </p:nvSpPr>
        <p:spPr>
          <a:xfrm>
            <a:off x="393508" y="437876"/>
            <a:ext cx="8229600" cy="493931"/>
          </a:xfrm>
          <a:prstGeom prst="rect">
            <a:avLst/>
          </a:prstGeom>
          <a:noFill/>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lang="en-US" sz="4800" b="1" cap="none" dirty="0">
                <a:solidFill>
                  <a:schemeClr val="bg1">
                    <a:lumMod val="65000"/>
                  </a:schemeClr>
                </a:solidFill>
                <a:latin typeface="Segoe Condensed" panose="020B0606040200020203" pitchFamily="34" charset="0"/>
                <a:ea typeface="+mn-ea"/>
                <a:cs typeface="Segoe UI Light" panose="020B0502040204020203" pitchFamily="34" charset="0"/>
              </a:rPr>
              <a:t>Our Taxonomy Of VR Sounds</a:t>
            </a:r>
          </a:p>
        </p:txBody>
      </p:sp>
      <p:sp>
        <p:nvSpPr>
          <p:cNvPr id="6" name="TextBox 5">
            <a:extLst>
              <a:ext uri="{FF2B5EF4-FFF2-40B4-BE49-F238E27FC236}">
                <a16:creationId xmlns:a16="http://schemas.microsoft.com/office/drawing/2014/main" id="{13AF30D4-68F3-4064-A0A6-EBBB2E7B7ACE}"/>
              </a:ext>
            </a:extLst>
          </p:cNvPr>
          <p:cNvSpPr txBox="1"/>
          <p:nvPr/>
        </p:nvSpPr>
        <p:spPr>
          <a:xfrm>
            <a:off x="528672" y="2273643"/>
            <a:ext cx="5147734" cy="2790508"/>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Localized speech (e.g., a human speaking)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Non-localized speech (e.g., a narrator)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Inanimate objects (e.g., weapons)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Animate sounds (e.g., footsteps)</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Interaction sounds (e.g., punching an enemy)</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Point ambience (e.g., river on one side of a player)</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Surrounding ambience (e.g., a crowd)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Notification sounds (e.g., low on ammunition)</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Music</a:t>
            </a:r>
          </a:p>
        </p:txBody>
      </p:sp>
      <p:cxnSp>
        <p:nvCxnSpPr>
          <p:cNvPr id="7" name="Straight Connector 6">
            <a:extLst>
              <a:ext uri="{FF2B5EF4-FFF2-40B4-BE49-F238E27FC236}">
                <a16:creationId xmlns:a16="http://schemas.microsoft.com/office/drawing/2014/main" id="{293AE980-F7F4-4F7D-85DD-AC0B383CE9D0}"/>
              </a:ext>
            </a:extLst>
          </p:cNvPr>
          <p:cNvCxnSpPr>
            <a:cxnSpLocks/>
          </p:cNvCxnSpPr>
          <p:nvPr/>
        </p:nvCxnSpPr>
        <p:spPr>
          <a:xfrm>
            <a:off x="393508" y="2264313"/>
            <a:ext cx="4939792" cy="0"/>
          </a:xfrm>
          <a:prstGeom prst="line">
            <a:avLst/>
          </a:prstGeom>
          <a:noFill/>
          <a:ln w="9525" cap="flat" cmpd="sng" algn="ctr">
            <a:solidFill>
              <a:sysClr val="window" lastClr="FFFFFF">
                <a:lumMod val="65000"/>
              </a:sysClr>
            </a:solidFill>
            <a:prstDash val="solid"/>
          </a:ln>
          <a:effectLst/>
        </p:spPr>
      </p:cxnSp>
      <p:sp>
        <p:nvSpPr>
          <p:cNvPr id="8" name="Title 1">
            <a:extLst>
              <a:ext uri="{FF2B5EF4-FFF2-40B4-BE49-F238E27FC236}">
                <a16:creationId xmlns:a16="http://schemas.microsoft.com/office/drawing/2014/main" id="{E6063C17-5AEF-4E10-B97B-31A1915C4764}"/>
              </a:ext>
            </a:extLst>
          </p:cNvPr>
          <p:cNvSpPr txBox="1">
            <a:spLocks/>
          </p:cNvSpPr>
          <p:nvPr/>
        </p:nvSpPr>
        <p:spPr>
          <a:xfrm>
            <a:off x="545335" y="177971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Source</a:t>
            </a:r>
          </a:p>
        </p:txBody>
      </p:sp>
      <p:sp>
        <p:nvSpPr>
          <p:cNvPr id="9" name="TextBox 8">
            <a:extLst>
              <a:ext uri="{FF2B5EF4-FFF2-40B4-BE49-F238E27FC236}">
                <a16:creationId xmlns:a16="http://schemas.microsoft.com/office/drawing/2014/main" id="{8D134150-DC9B-4843-BDCD-4F93B7EB077B}"/>
              </a:ext>
            </a:extLst>
          </p:cNvPr>
          <p:cNvSpPr txBox="1"/>
          <p:nvPr/>
        </p:nvSpPr>
        <p:spPr>
          <a:xfrm>
            <a:off x="6009647" y="2273465"/>
            <a:ext cx="5240753" cy="2246769"/>
          </a:xfrm>
          <a:prstGeom prst="rect">
            <a:avLst/>
          </a:prstGeom>
          <a:noFill/>
        </p:spPr>
        <p:txBody>
          <a:bodyPr wrap="square">
            <a:spAutoFit/>
          </a:bodyPr>
          <a:lstStyle/>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critical information (e.g., enemy footsteps) </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increasing realism (e.g., river flowing)</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rhythm or movement (e.g., an exercise game)</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affective state (e.g., stressful sounds)</a:t>
            </a:r>
          </a:p>
          <a:p>
            <a:pPr marL="342900" marR="0" lvl="0" indent="-342900" defTabSz="912201" fontAlgn="auto">
              <a:lnSpc>
                <a:spcPct val="100000"/>
              </a:lnSpc>
              <a:spcBef>
                <a:spcPts val="0"/>
              </a:spcBef>
              <a:spcAft>
                <a:spcPts val="200"/>
              </a:spcAft>
              <a:buClr>
                <a:schemeClr val="tx1">
                  <a:lumMod val="65000"/>
                  <a:lumOff val="35000"/>
                </a:schemeClr>
              </a:buClr>
              <a:buSzTx/>
              <a:buFont typeface="+mj-lt"/>
              <a:buAutoNum type="arabicPeriod"/>
              <a:tabLst/>
              <a:defRPr/>
            </a:pPr>
            <a:r>
              <a:rPr lang="en-US" dirty="0">
                <a:solidFill>
                  <a:schemeClr val="tx1">
                    <a:lumMod val="65000"/>
                    <a:lumOff val="35000"/>
                  </a:schemeClr>
                </a:solidFill>
                <a:latin typeface="Segoe Condensed" panose="020B0606040200020203" pitchFamily="34" charset="0"/>
              </a:rPr>
              <a:t>Sounds for aesthetics/decoration (e.g., a whoosh sound)</a:t>
            </a:r>
          </a:p>
          <a:p>
            <a:pPr marL="342900" indent="-342900" defTabSz="912201">
              <a:spcAft>
                <a:spcPts val="200"/>
              </a:spcAft>
              <a:buClr>
                <a:schemeClr val="tx1">
                  <a:lumMod val="65000"/>
                  <a:lumOff val="35000"/>
                </a:schemeClr>
              </a:buClr>
              <a:buFont typeface="+mj-lt"/>
              <a:buAutoNum type="arabicPeriod"/>
              <a:defRPr/>
            </a:pPr>
            <a:r>
              <a:rPr lang="en-US" dirty="0">
                <a:solidFill>
                  <a:schemeClr val="tx1">
                    <a:lumMod val="65000"/>
                    <a:lumOff val="35000"/>
                  </a:schemeClr>
                </a:solidFill>
                <a:latin typeface="Segoe Condensed" panose="020B0606040200020203" pitchFamily="34" charset="0"/>
              </a:rPr>
              <a:t>Sounds for non-critical interaction (e.g., touching a menu) </a:t>
            </a:r>
          </a:p>
          <a:p>
            <a:pPr marL="0" marR="0" lvl="0" indent="0" defTabSz="456039" rtl="0" eaLnBrk="1" fontAlgn="auto" latinLnBrk="0" hangingPunct="1">
              <a:lnSpc>
                <a:spcPct val="100000"/>
              </a:lnSpc>
              <a:spcBef>
                <a:spcPts val="0"/>
              </a:spcBef>
              <a:buClrTx/>
              <a:buSzTx/>
              <a:buFontTx/>
              <a:buNone/>
              <a:tabLst/>
              <a:defRPr/>
            </a:pPr>
            <a:endParaRPr kumimoji="0" lang="en-US" sz="2200" b="0" i="0" u="none" strike="noStrike" kern="1200" cap="none" spc="0" normalizeH="0" baseline="0" noProof="0" dirty="0">
              <a:ln>
                <a:noFill/>
              </a:ln>
              <a:solidFill>
                <a:schemeClr val="tx1">
                  <a:lumMod val="50000"/>
                  <a:lumOff val="50000"/>
                </a:schemeClr>
              </a:solidFill>
              <a:effectLst/>
              <a:uLnTx/>
              <a:uFillTx/>
              <a:latin typeface="Segoe UI Light"/>
              <a:ea typeface="+mn-ea"/>
              <a:cs typeface="Segoe UI Light"/>
            </a:endParaRPr>
          </a:p>
        </p:txBody>
      </p:sp>
      <p:cxnSp>
        <p:nvCxnSpPr>
          <p:cNvPr id="10" name="Straight Connector 9">
            <a:extLst>
              <a:ext uri="{FF2B5EF4-FFF2-40B4-BE49-F238E27FC236}">
                <a16:creationId xmlns:a16="http://schemas.microsoft.com/office/drawing/2014/main" id="{175F4BD2-9709-46DE-91E1-5C3FAF23EB77}"/>
              </a:ext>
            </a:extLst>
          </p:cNvPr>
          <p:cNvCxnSpPr>
            <a:cxnSpLocks/>
          </p:cNvCxnSpPr>
          <p:nvPr/>
        </p:nvCxnSpPr>
        <p:spPr>
          <a:xfrm>
            <a:off x="5937381" y="2264313"/>
            <a:ext cx="5072277" cy="0"/>
          </a:xfrm>
          <a:prstGeom prst="line">
            <a:avLst/>
          </a:prstGeom>
          <a:noFill/>
          <a:ln w="9525" cap="flat" cmpd="sng" algn="ctr">
            <a:solidFill>
              <a:sysClr val="window" lastClr="FFFFFF">
                <a:lumMod val="65000"/>
              </a:sysClr>
            </a:solidFill>
            <a:prstDash val="solid"/>
          </a:ln>
          <a:effectLst/>
        </p:spPr>
      </p:cxnSp>
      <p:sp>
        <p:nvSpPr>
          <p:cNvPr id="11" name="Title 1">
            <a:extLst>
              <a:ext uri="{FF2B5EF4-FFF2-40B4-BE49-F238E27FC236}">
                <a16:creationId xmlns:a16="http://schemas.microsoft.com/office/drawing/2014/main" id="{80BF0639-BBDC-4A4F-AA94-B2DF71CDFA91}"/>
              </a:ext>
            </a:extLst>
          </p:cNvPr>
          <p:cNvSpPr txBox="1">
            <a:spLocks/>
          </p:cNvSpPr>
          <p:nvPr/>
        </p:nvSpPr>
        <p:spPr>
          <a:xfrm>
            <a:off x="6096000" y="1770382"/>
            <a:ext cx="3352395"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tx1">
                    <a:lumMod val="75000"/>
                    <a:lumOff val="25000"/>
                  </a:schemeClr>
                </a:solidFill>
                <a:effectLst/>
                <a:uLnTx/>
                <a:uFillTx/>
                <a:latin typeface="Segoe Condensed" panose="020B0606040200020203" pitchFamily="34" charset="0"/>
              </a:rPr>
              <a:t>Sound Intent</a:t>
            </a:r>
          </a:p>
        </p:txBody>
      </p:sp>
      <p:sp>
        <p:nvSpPr>
          <p:cNvPr id="12" name="Title 7">
            <a:extLst>
              <a:ext uri="{FF2B5EF4-FFF2-40B4-BE49-F238E27FC236}">
                <a16:creationId xmlns:a16="http://schemas.microsoft.com/office/drawing/2014/main" id="{E569784F-D7BD-403B-A919-22E46C655B95}"/>
              </a:ext>
            </a:extLst>
          </p:cNvPr>
          <p:cNvSpPr txBox="1">
            <a:spLocks/>
          </p:cNvSpPr>
          <p:nvPr/>
        </p:nvSpPr>
        <p:spPr>
          <a:xfrm>
            <a:off x="-1" y="6466113"/>
            <a:ext cx="2775857" cy="391887"/>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rPr>
              <a:t>Study 1 Findings</a:t>
            </a:r>
            <a:endParaRPr kumimoji="0" lang="en-US" sz="11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2475076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753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Call of Duty: Warzone Footsteps Audio Fix Coming">
            <a:extLst>
              <a:ext uri="{FF2B5EF4-FFF2-40B4-BE49-F238E27FC236}">
                <a16:creationId xmlns:a16="http://schemas.microsoft.com/office/drawing/2014/main" id="{A9FC12B2-7268-4EF5-9AA5-B87ECC4D76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06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980" y="362060"/>
            <a:ext cx="26098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cap="small" dirty="0">
                <a:solidFill>
                  <a:schemeClr val="bg1">
                    <a:lumMod val="95000"/>
                  </a:schemeClr>
                </a:solidFill>
                <a:latin typeface="Segoe UI Semibold" panose="020B0702040204020203" pitchFamily="34" charset="0"/>
                <a:ea typeface="+mj-ea"/>
                <a:cs typeface="+mj-cs"/>
              </a:rPr>
              <a:t>Study 2</a:t>
            </a:r>
            <a:endParaRPr kumimoji="0" lang="en-US" sz="8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5" name="TextBox 4"/>
          <p:cNvSpPr txBox="1"/>
          <p:nvPr/>
        </p:nvSpPr>
        <p:spPr>
          <a:xfrm>
            <a:off x="6098566" y="1975006"/>
            <a:ext cx="5501029" cy="28854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rPr>
              <a:t>Goal</a:t>
            </a:r>
          </a:p>
          <a:p>
            <a:pPr marL="342900" marR="0" lvl="0" indent="-342900" algn="l" defTabSz="914400" rtl="0" eaLnBrk="1" fontAlgn="auto" latinLnBrk="0" hangingPunct="1">
              <a:lnSpc>
                <a:spcPct val="100000"/>
              </a:lnSpc>
              <a:spcBef>
                <a:spcPts val="0"/>
              </a:spcBef>
              <a:spcAft>
                <a:spcPts val="600"/>
              </a:spcAft>
              <a:buClrTx/>
              <a:buSzTx/>
              <a:buFont typeface="Courier New" pitchFamily="49" charset="0"/>
              <a:buChar char="o"/>
              <a:tabLst/>
              <a:defRPr/>
            </a:pPr>
            <a:r>
              <a:rPr kumimoji="0" lang="en-US" sz="1800" b="0" i="0" u="none" strike="noStrike" kern="1200" cap="none" spc="0" normalizeH="0" baseline="0" noProof="0" dirty="0">
                <a:ln>
                  <a:noFill/>
                </a:ln>
                <a:solidFill>
                  <a:prstClr val="white"/>
                </a:solidFill>
                <a:effectLst/>
                <a:uLnTx/>
                <a:uFillTx/>
                <a:latin typeface="Segoe UI Light" pitchFamily="34" charset="0"/>
                <a:ea typeface="+mn-ea"/>
                <a:cs typeface="+mn-cs"/>
              </a:rPr>
              <a:t>To</a:t>
            </a:r>
            <a:r>
              <a:rPr kumimoji="0" lang="en-US" sz="1800" b="0" i="0" u="none" strike="noStrike" kern="1200" cap="none" spc="0" normalizeH="0" noProof="0" dirty="0">
                <a:ln>
                  <a:noFill/>
                </a:ln>
                <a:solidFill>
                  <a:prstClr val="white"/>
                </a:solidFill>
                <a:effectLst/>
                <a:uLnTx/>
                <a:uFillTx/>
                <a:latin typeface="Segoe UI Light" pitchFamily="34" charset="0"/>
                <a:ea typeface="+mn-ea"/>
                <a:cs typeface="+mn-cs"/>
              </a:rPr>
              <a:t> evaluate our taxonomy across VR apps.</a:t>
            </a:r>
          </a:p>
          <a:p>
            <a:pPr marL="342900" marR="0" lvl="0" indent="-342900" algn="l" defTabSz="914400" rtl="0" eaLnBrk="1" fontAlgn="auto" latinLnBrk="0" hangingPunct="1">
              <a:lnSpc>
                <a:spcPct val="100000"/>
              </a:lnSpc>
              <a:spcBef>
                <a:spcPts val="0"/>
              </a:spcBef>
              <a:spcAft>
                <a:spcPts val="600"/>
              </a:spcAft>
              <a:buClrTx/>
              <a:buSzTx/>
              <a:buFont typeface="Courier New" pitchFamily="49" charset="0"/>
              <a:buChar char="o"/>
              <a:tabLst/>
              <a:defRPr/>
            </a:pPr>
            <a:endParaRPr kumimoji="0" lang="en-US" sz="1050" b="0" i="0" u="none" strike="noStrike" kern="1200" cap="none" spc="0" normalizeH="0" baseline="0" noProof="0" dirty="0">
              <a:ln>
                <a:noFill/>
              </a:ln>
              <a:solidFill>
                <a:prstClr val="white"/>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rPr>
              <a:t>Procedure</a:t>
            </a:r>
          </a:p>
          <a:p>
            <a:pPr marL="342900" marR="0" lvl="0" indent="-342900" algn="l" defTabSz="914400" rtl="0" eaLnBrk="1" fontAlgn="auto" latinLnBrk="0" hangingPunct="1">
              <a:lnSpc>
                <a:spcPct val="100000"/>
              </a:lnSpc>
              <a:spcBef>
                <a:spcPts val="0"/>
              </a:spcBef>
              <a:spcAft>
                <a:spcPts val="600"/>
              </a:spcAft>
              <a:buClrTx/>
              <a:buSzTx/>
              <a:buFont typeface="Courier New" pitchFamily="49" charset="0"/>
              <a:buChar char="o"/>
              <a:tabLst/>
              <a:defRPr/>
            </a:pPr>
            <a:r>
              <a:rPr lang="en-US" noProof="0" dirty="0">
                <a:solidFill>
                  <a:prstClr val="white"/>
                </a:solidFill>
                <a:latin typeface="Segoe UI Light" pitchFamily="34" charset="0"/>
              </a:rPr>
              <a:t>We used our taxonomy to analyze sounds in 33 VR apps across </a:t>
            </a:r>
            <a:r>
              <a:rPr lang="en-US" dirty="0">
                <a:solidFill>
                  <a:prstClr val="white"/>
                </a:solidFill>
                <a:latin typeface="Segoe UI Light" pitchFamily="34" charset="0"/>
              </a:rPr>
              <a:t>different </a:t>
            </a:r>
            <a:r>
              <a:rPr lang="en-US" noProof="0" dirty="0">
                <a:solidFill>
                  <a:prstClr val="white"/>
                </a:solidFill>
                <a:latin typeface="Segoe UI Light" pitchFamily="34" charset="0"/>
              </a:rPr>
              <a:t>genres (</a:t>
            </a:r>
            <a:r>
              <a:rPr lang="en-US" i="1" noProof="0" dirty="0">
                <a:solidFill>
                  <a:prstClr val="white"/>
                </a:solidFill>
                <a:latin typeface="Segoe UI Light" pitchFamily="34" charset="0"/>
              </a:rPr>
              <a:t>e.g.,</a:t>
            </a:r>
            <a:r>
              <a:rPr lang="en-US" noProof="0" dirty="0">
                <a:solidFill>
                  <a:prstClr val="white"/>
                </a:solidFill>
                <a:latin typeface="Segoe UI Light" pitchFamily="34" charset="0"/>
              </a:rPr>
              <a:t> games, travel, art, media, fitness).</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dirty="0">
                <a:solidFill>
                  <a:prstClr val="white"/>
                </a:solidFill>
                <a:latin typeface="Segoe UI Light" pitchFamily="34" charset="0"/>
              </a:rPr>
              <a:t>Eight HCI researchers used and classified sounds in these apps using our taxonomy. </a:t>
            </a:r>
            <a:endParaRPr kumimoji="0" lang="en-US" sz="1800"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pic>
        <p:nvPicPr>
          <p:cNvPr id="12290" name="Picture 2" descr="Game Design | Vancouver Film School">
            <a:extLst>
              <a:ext uri="{FF2B5EF4-FFF2-40B4-BE49-F238E27FC236}">
                <a16:creationId xmlns:a16="http://schemas.microsoft.com/office/drawing/2014/main" id="{8BEA7124-B1D8-427C-BA51-3842575BF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80" y="1928784"/>
            <a:ext cx="5587759" cy="2977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33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people are playing, watching and doing in VR in 2016">
            <a:extLst>
              <a:ext uri="{FF2B5EF4-FFF2-40B4-BE49-F238E27FC236}">
                <a16:creationId xmlns:a16="http://schemas.microsoft.com/office/drawing/2014/main" id="{AB662062-96B6-4B4B-84EE-85997D46EC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4"/>
          <a:stretch/>
        </p:blipFill>
        <p:spPr bwMode="auto">
          <a:xfrm>
            <a:off x="20" y="10"/>
            <a:ext cx="12191980" cy="6857990"/>
          </a:xfrm>
          <a:prstGeom prst="rect">
            <a:avLst/>
          </a:prstGeom>
          <a:solidFill>
            <a:srgbClr val="FFFFFF"/>
          </a:solidFill>
        </p:spPr>
      </p:pic>
      <p:sp>
        <p:nvSpPr>
          <p:cNvPr id="5" name="BlackOverlay">
            <a:extLst>
              <a:ext uri="{FF2B5EF4-FFF2-40B4-BE49-F238E27FC236}">
                <a16:creationId xmlns:a16="http://schemas.microsoft.com/office/drawing/2014/main" id="{5248872F-6E1B-4E2F-9E42-3B4F5252C034}"/>
              </a:ext>
            </a:extLst>
          </p:cNvPr>
          <p:cNvSpPr/>
          <p:nvPr/>
        </p:nvSpPr>
        <p:spPr>
          <a:xfrm>
            <a:off x="0" y="0"/>
            <a:ext cx="12192000" cy="6858000"/>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Segoe UI Light"/>
              <a:ea typeface="+mn-ea"/>
              <a:cs typeface="Segoe UI Light"/>
            </a:endParaRPr>
          </a:p>
        </p:txBody>
      </p:sp>
      <p:sp>
        <p:nvSpPr>
          <p:cNvPr id="6" name="TextBox 5">
            <a:extLst>
              <a:ext uri="{FF2B5EF4-FFF2-40B4-BE49-F238E27FC236}">
                <a16:creationId xmlns:a16="http://schemas.microsoft.com/office/drawing/2014/main" id="{03E512D6-905E-4731-9A41-6CF4D7BEA524}"/>
              </a:ext>
            </a:extLst>
          </p:cNvPr>
          <p:cNvSpPr txBox="1"/>
          <p:nvPr/>
        </p:nvSpPr>
        <p:spPr>
          <a:xfrm>
            <a:off x="931334" y="2579514"/>
            <a:ext cx="10227734" cy="2816156"/>
          </a:xfrm>
          <a:prstGeom prst="rect">
            <a:avLst/>
          </a:prstGeom>
          <a:noFill/>
        </p:spPr>
        <p:txBody>
          <a:bodyPr wrap="square">
            <a:spAutoFit/>
          </a:bodyPr>
          <a:lstStyle/>
          <a:p>
            <a:pPr marL="342900" indent="-342900" defTabSz="912201">
              <a:spcAft>
                <a:spcPts val="1800"/>
              </a:spcAft>
              <a:buClr>
                <a:prstClr val="white"/>
              </a:buClr>
              <a:buFont typeface="Arial" panose="020B0604020202020204" pitchFamily="34" charset="0"/>
              <a:buChar char="•"/>
              <a:defRPr/>
            </a:pPr>
            <a:r>
              <a:rPr lang="en-US" sz="2200" dirty="0">
                <a:solidFill>
                  <a:prstClr val="white">
                    <a:lumMod val="85000"/>
                  </a:prstClr>
                </a:solidFill>
                <a:latin typeface="Segoe UI Light" pitchFamily="34" charset="0"/>
              </a:rPr>
              <a:t>Our taxonomy was able to cover </a:t>
            </a:r>
            <a:r>
              <a:rPr lang="en-US" sz="2200" dirty="0">
                <a:solidFill>
                  <a:srgbClr val="FFC000"/>
                </a:solidFill>
                <a:latin typeface="Segoe UI Semibold" panose="020B0702040204020203" pitchFamily="34" charset="0"/>
                <a:cs typeface="Segoe UI Semibold" panose="020B0702040204020203" pitchFamily="34" charset="0"/>
              </a:rPr>
              <a:t>nearly all sounds (265/267) </a:t>
            </a:r>
            <a:r>
              <a:rPr lang="en-US" sz="2200" dirty="0">
                <a:solidFill>
                  <a:prstClr val="white">
                    <a:lumMod val="85000"/>
                  </a:prstClr>
                </a:solidFill>
                <a:latin typeface="Segoe UI Light" pitchFamily="34" charset="0"/>
              </a:rPr>
              <a:t>in the 33 VR apps. </a:t>
            </a:r>
          </a:p>
          <a:p>
            <a:pPr marL="342900" lvl="0" indent="-342900" defTabSz="912201">
              <a:spcAft>
                <a:spcPts val="1800"/>
              </a:spcAft>
              <a:buClr>
                <a:prstClr val="white"/>
              </a:buClr>
              <a:buFont typeface="Arial" panose="020B0604020202020204" pitchFamily="34" charset="0"/>
              <a:buChar char="•"/>
              <a:defRPr/>
            </a:pPr>
            <a:r>
              <a:rPr lang="en-US" sz="2200" dirty="0">
                <a:solidFill>
                  <a:prstClr val="white">
                    <a:lumMod val="85000"/>
                  </a:prstClr>
                </a:solidFill>
                <a:latin typeface="Segoe UI Light" pitchFamily="34" charset="0"/>
              </a:rPr>
              <a:t>For two sounds that were not covered, little confusion arose among “surrounding ambience” and “music” categories.</a:t>
            </a:r>
          </a:p>
          <a:p>
            <a:pPr marL="342900" lvl="0" indent="-342900" defTabSz="912201">
              <a:spcAft>
                <a:spcPts val="1800"/>
              </a:spcAft>
              <a:buClr>
                <a:prstClr val="white"/>
              </a:buClr>
              <a:buFont typeface="Arial" panose="020B0604020202020204" pitchFamily="34" charset="0"/>
              <a:buChar char="•"/>
              <a:defRPr/>
            </a:pPr>
            <a:r>
              <a:rPr lang="en-US" sz="2200" dirty="0">
                <a:solidFill>
                  <a:prstClr val="white">
                    <a:lumMod val="85000"/>
                  </a:prstClr>
                </a:solidFill>
                <a:latin typeface="Segoe UI Light" pitchFamily="34" charset="0"/>
              </a:rPr>
              <a:t>We also identified </a:t>
            </a:r>
            <a:r>
              <a:rPr lang="en-US" sz="2200" dirty="0">
                <a:solidFill>
                  <a:srgbClr val="FFC000"/>
                </a:solidFill>
                <a:latin typeface="Segoe UI Semibold" panose="020B0702040204020203" pitchFamily="34" charset="0"/>
                <a:cs typeface="Segoe UI Semibold" panose="020B0702040204020203" pitchFamily="34" charset="0"/>
              </a:rPr>
              <a:t>what sounds categories are important to represent accessibly</a:t>
            </a:r>
            <a:r>
              <a:rPr lang="en-US" sz="2200" dirty="0">
                <a:solidFill>
                  <a:prstClr val="white">
                    <a:lumMod val="85000"/>
                  </a:prstClr>
                </a:solidFill>
                <a:latin typeface="Segoe UI Light" pitchFamily="34" charset="0"/>
              </a:rPr>
              <a:t> and how to develop visual and haptic substitutes for these sounds.</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Segoe UI Light"/>
              <a:ea typeface="+mn-ea"/>
              <a:cs typeface="Segoe UI Light"/>
            </a:endParaRPr>
          </a:p>
        </p:txBody>
      </p:sp>
      <p:cxnSp>
        <p:nvCxnSpPr>
          <p:cNvPr id="7" name="Straight Connector 6">
            <a:extLst>
              <a:ext uri="{FF2B5EF4-FFF2-40B4-BE49-F238E27FC236}">
                <a16:creationId xmlns:a16="http://schemas.microsoft.com/office/drawing/2014/main" id="{7C9D3FAF-7D20-4A28-9819-16A1E1239E4F}"/>
              </a:ext>
            </a:extLst>
          </p:cNvPr>
          <p:cNvCxnSpPr>
            <a:cxnSpLocks/>
          </p:cNvCxnSpPr>
          <p:nvPr/>
        </p:nvCxnSpPr>
        <p:spPr>
          <a:xfrm>
            <a:off x="931333" y="2482712"/>
            <a:ext cx="10227734" cy="0"/>
          </a:xfrm>
          <a:prstGeom prst="line">
            <a:avLst/>
          </a:prstGeom>
          <a:noFill/>
          <a:ln w="9525" cap="flat" cmpd="sng" algn="ctr">
            <a:solidFill>
              <a:sysClr val="window" lastClr="FFFFFF">
                <a:lumMod val="65000"/>
              </a:sysClr>
            </a:solidFill>
            <a:prstDash val="solid"/>
          </a:ln>
          <a:effectLst/>
        </p:spPr>
      </p:cxnSp>
      <p:sp>
        <p:nvSpPr>
          <p:cNvPr id="8" name="Title 1">
            <a:extLst>
              <a:ext uri="{FF2B5EF4-FFF2-40B4-BE49-F238E27FC236}">
                <a16:creationId xmlns:a16="http://schemas.microsoft.com/office/drawing/2014/main" id="{7434CBCB-A807-46BD-B182-A183A13EF680}"/>
              </a:ext>
            </a:extLst>
          </p:cNvPr>
          <p:cNvSpPr txBox="1">
            <a:spLocks/>
          </p:cNvSpPr>
          <p:nvPr/>
        </p:nvSpPr>
        <p:spPr>
          <a:xfrm>
            <a:off x="1041400" y="1899560"/>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600" b="0" i="0" u="none" strike="noStrike" kern="1200" cap="small" spc="0" normalizeH="0" baseline="0" noProof="0" dirty="0">
                <a:ln>
                  <a:noFill/>
                </a:ln>
                <a:solidFill>
                  <a:sysClr val="window" lastClr="FFFFFF"/>
                </a:solidFill>
                <a:effectLst/>
                <a:uLnTx/>
                <a:uFillTx/>
                <a:latin typeface="Segoe UI Semibold" panose="020B0702040204020203" pitchFamily="34" charset="0"/>
                <a:ea typeface="+mj-ea"/>
                <a:cs typeface="+mj-cs"/>
              </a:rPr>
              <a:t>Study 2 Findings</a:t>
            </a:r>
          </a:p>
        </p:txBody>
      </p:sp>
    </p:spTree>
    <p:extLst>
      <p:ext uri="{BB962C8B-B14F-4D97-AF65-F5344CB8AC3E}">
        <p14:creationId xmlns:p14="http://schemas.microsoft.com/office/powerpoint/2010/main" val="365093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Science of Virtual Reality | The Franklin Institute">
            <a:extLst>
              <a:ext uri="{FF2B5EF4-FFF2-40B4-BE49-F238E27FC236}">
                <a16:creationId xmlns:a16="http://schemas.microsoft.com/office/drawing/2014/main" id="{BB6C3CC6-3AAE-4FA2-B7C0-63FFAC800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880" y="0"/>
            <a:ext cx="15826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BlackOverlay">
            <a:extLst>
              <a:ext uri="{FF2B5EF4-FFF2-40B4-BE49-F238E27FC236}">
                <a16:creationId xmlns:a16="http://schemas.microsoft.com/office/drawing/2014/main" id="{5130DCC8-DEC1-4963-AE7C-5CE8856DB77D}"/>
              </a:ext>
            </a:extLst>
          </p:cNvPr>
          <p:cNvSpPr/>
          <p:nvPr/>
        </p:nvSpPr>
        <p:spPr>
          <a:xfrm>
            <a:off x="0" y="0"/>
            <a:ext cx="12192000" cy="6858000"/>
          </a:xfrm>
          <a:prstGeom prst="rect">
            <a:avLst/>
          </a:pr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0" algn="ctr" defTabSz="456039">
              <a:defRPr/>
            </a:pPr>
            <a:endParaRPr kumimoji="0" lang="en-US" sz="6600" b="0" i="0" u="none" strike="noStrike" kern="120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18E46B10-6CD3-4BF3-8BAC-C2F9300D7999}"/>
              </a:ext>
            </a:extLst>
          </p:cNvPr>
          <p:cNvSpPr txBox="1"/>
          <p:nvPr/>
        </p:nvSpPr>
        <p:spPr>
          <a:xfrm>
            <a:off x="6492240" y="155172"/>
            <a:ext cx="5699760" cy="1323439"/>
          </a:xfrm>
          <a:prstGeom prst="rect">
            <a:avLst/>
          </a:prstGeom>
          <a:noFill/>
        </p:spPr>
        <p:txBody>
          <a:bodyPr wrap="square">
            <a:sp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Reflections</a:t>
            </a:r>
            <a:endParaRPr kumimoji="0" lang="en-US" sz="8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89143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37C7BB6-5AE5-4AA6-BB80-02A447E61510}"/>
              </a:ext>
            </a:extLst>
          </p:cNvPr>
          <p:cNvSpPr txBox="1"/>
          <p:nvPr/>
        </p:nvSpPr>
        <p:spPr>
          <a:xfrm>
            <a:off x="1114931" y="1626503"/>
            <a:ext cx="8810807" cy="1692729"/>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A novel taxonomy</a:t>
            </a:r>
            <a:r>
              <a:rPr lang="en-US" sz="2400" dirty="0">
                <a:solidFill>
                  <a:prstClr val="white">
                    <a:lumMod val="85000"/>
                  </a:prstClr>
                </a:solidFill>
                <a:latin typeface="Segoe UI Light" pitchFamily="34" charset="0"/>
              </a:rPr>
              <a:t>y to articulate both the source and the intent of VR sounds</a:t>
            </a:r>
            <a:endPar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Additional insights on sound design and sound accessibility </a:t>
            </a:r>
            <a:r>
              <a:rPr kumimoji="0" lang="en-US" sz="2400" b="0" i="0" u="none" strike="noStrike" kern="1200" cap="none" spc="0" normalizeH="0" noProof="0" dirty="0">
                <a:ln>
                  <a:noFill/>
                </a:ln>
                <a:solidFill>
                  <a:prstClr val="white">
                    <a:lumMod val="85000"/>
                  </a:prstClr>
                </a:solidFill>
                <a:effectLst/>
                <a:uLnTx/>
                <a:uFillTx/>
                <a:latin typeface="Segoe UI Light" pitchFamily="34" charset="0"/>
                <a:ea typeface="+mn-ea"/>
                <a:cs typeface="+mn-cs"/>
              </a:rPr>
              <a:t>in VR</a:t>
            </a:r>
            <a:endPar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28" name="TextBox 27">
            <a:extLst>
              <a:ext uri="{FF2B5EF4-FFF2-40B4-BE49-F238E27FC236}">
                <a16:creationId xmlns:a16="http://schemas.microsoft.com/office/drawing/2014/main" id="{60959D83-6A98-4A2B-A514-7CA1F606CF22}"/>
              </a:ext>
            </a:extLst>
          </p:cNvPr>
          <p:cNvSpPr txBox="1"/>
          <p:nvPr/>
        </p:nvSpPr>
        <p:spPr>
          <a:xfrm>
            <a:off x="629379" y="1583331"/>
            <a:ext cx="43313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egoe UI Semibold" pitchFamily="34" charset="0"/>
                <a:ea typeface="+mn-ea"/>
                <a:cs typeface="+mn-cs"/>
              </a:rPr>
              <a:t>1</a:t>
            </a:r>
          </a:p>
        </p:txBody>
      </p:sp>
      <p:sp>
        <p:nvSpPr>
          <p:cNvPr id="29" name="TextBox 28">
            <a:extLst>
              <a:ext uri="{FF2B5EF4-FFF2-40B4-BE49-F238E27FC236}">
                <a16:creationId xmlns:a16="http://schemas.microsoft.com/office/drawing/2014/main" id="{7DD6FF62-DEC8-49E3-9F23-2137C22AD067}"/>
              </a:ext>
            </a:extLst>
          </p:cNvPr>
          <p:cNvSpPr txBox="1"/>
          <p:nvPr/>
        </p:nvSpPr>
        <p:spPr>
          <a:xfrm>
            <a:off x="638965" y="2675114"/>
            <a:ext cx="52610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egoe UI Semibold" pitchFamily="34" charset="0"/>
                <a:ea typeface="+mn-ea"/>
                <a:cs typeface="+mn-cs"/>
              </a:rPr>
              <a:t>2</a:t>
            </a:r>
          </a:p>
        </p:txBody>
      </p:sp>
      <p:sp>
        <p:nvSpPr>
          <p:cNvPr id="35" name="Rectangle 34">
            <a:extLst>
              <a:ext uri="{FF2B5EF4-FFF2-40B4-BE49-F238E27FC236}">
                <a16:creationId xmlns:a16="http://schemas.microsoft.com/office/drawing/2014/main" id="{DD5FB1E3-EB32-46E8-8B07-5E99131F9ED0}"/>
              </a:ext>
            </a:extLst>
          </p:cNvPr>
          <p:cNvSpPr/>
          <p:nvPr/>
        </p:nvSpPr>
        <p:spPr>
          <a:xfrm>
            <a:off x="598899" y="1583331"/>
            <a:ext cx="9280202" cy="920152"/>
          </a:xfrm>
          <a:prstGeom prst="rect">
            <a:avLst/>
          </a:prstGeom>
          <a:ln>
            <a:solidFill>
              <a:schemeClr val="bg1">
                <a:lumMod val="95000"/>
              </a:schemeClr>
            </a:solid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sp>
        <p:nvSpPr>
          <p:cNvPr id="36" name="Rectangle 35">
            <a:extLst>
              <a:ext uri="{FF2B5EF4-FFF2-40B4-BE49-F238E27FC236}">
                <a16:creationId xmlns:a16="http://schemas.microsoft.com/office/drawing/2014/main" id="{04B65ED9-7707-4BA0-9B1B-FCE561CEFCD1}"/>
              </a:ext>
            </a:extLst>
          </p:cNvPr>
          <p:cNvSpPr/>
          <p:nvPr/>
        </p:nvSpPr>
        <p:spPr>
          <a:xfrm>
            <a:off x="606394" y="2739434"/>
            <a:ext cx="9280202" cy="689565"/>
          </a:xfrm>
          <a:prstGeom prst="rect">
            <a:avLst/>
          </a:prstGeom>
          <a:ln>
            <a:solidFill>
              <a:schemeClr val="bg1">
                <a:lumMod val="95000"/>
              </a:schemeClr>
            </a:solid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sp>
        <p:nvSpPr>
          <p:cNvPr id="10" name="TextBox 9">
            <a:extLst>
              <a:ext uri="{FF2B5EF4-FFF2-40B4-BE49-F238E27FC236}">
                <a16:creationId xmlns:a16="http://schemas.microsoft.com/office/drawing/2014/main" id="{6171AA30-F301-486E-92A3-C13A8723829A}"/>
              </a:ext>
            </a:extLst>
          </p:cNvPr>
          <p:cNvSpPr txBox="1"/>
          <p:nvPr/>
        </p:nvSpPr>
        <p:spPr>
          <a:xfrm>
            <a:off x="495216" y="242985"/>
            <a:ext cx="120250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small"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Contributions</a:t>
            </a:r>
            <a:endParaRPr kumimoji="0" lang="en-US" sz="3200" b="0" i="1" u="none" strike="noStrike" kern="1200" cap="none" spc="0" normalizeH="0" baseline="0" noProof="0" dirty="0">
              <a:ln>
                <a:noFill/>
              </a:ln>
              <a:solidFill>
                <a:prstClr val="white">
                  <a:lumMod val="95000"/>
                </a:prstClr>
              </a:solidFill>
              <a:effectLst/>
              <a:uLnTx/>
              <a:uFillTx/>
              <a:latin typeface="Segoe UI Light" pitchFamily="34" charset="0"/>
              <a:ea typeface="+mn-ea"/>
              <a:cs typeface="+mn-cs"/>
            </a:endParaRPr>
          </a:p>
        </p:txBody>
      </p:sp>
    </p:spTree>
    <p:extLst>
      <p:ext uri="{BB962C8B-B14F-4D97-AF65-F5344CB8AC3E}">
        <p14:creationId xmlns:p14="http://schemas.microsoft.com/office/powerpoint/2010/main" val="177338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5"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D3402D69-08BB-4A05-8EDF-8E9A2B94846C}"/>
              </a:ext>
            </a:extLst>
          </p:cNvPr>
          <p:cNvPicPr>
            <a:picLocks noChangeAspect="1"/>
          </p:cNvPicPr>
          <p:nvPr/>
        </p:nvPicPr>
        <p:blipFill rotWithShape="1">
          <a:blip r:embed="rId3"/>
          <a:srcRect b="443"/>
          <a:stretch/>
        </p:blipFill>
        <p:spPr>
          <a:xfrm>
            <a:off x="20" y="10"/>
            <a:ext cx="12191980" cy="6857990"/>
          </a:xfrm>
          <a:prstGeom prst="rect">
            <a:avLst/>
          </a:prstGeom>
          <a:noFill/>
        </p:spPr>
      </p:pic>
      <p:sp>
        <p:nvSpPr>
          <p:cNvPr id="42" name="Rectangle 41">
            <a:extLst>
              <a:ext uri="{FF2B5EF4-FFF2-40B4-BE49-F238E27FC236}">
                <a16:creationId xmlns:a16="http://schemas.microsoft.com/office/drawing/2014/main" id="{B4971C03-9186-481A-8217-90881C6DE138}"/>
              </a:ext>
            </a:extLst>
          </p:cNvPr>
          <p:cNvSpPr/>
          <p:nvPr/>
        </p:nvSpPr>
        <p:spPr>
          <a:xfrm>
            <a:off x="-1" y="-15176"/>
            <a:ext cx="12192001" cy="693244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42" descr=" 6">
            <a:extLst>
              <a:ext uri="{FF2B5EF4-FFF2-40B4-BE49-F238E27FC236}">
                <a16:creationId xmlns:a16="http://schemas.microsoft.com/office/drawing/2014/main" id="{E8B6A605-4E9A-422D-A8AA-DF028E3E8FA8}"/>
              </a:ext>
            </a:extLst>
          </p:cNvPr>
          <p:cNvSpPr txBox="1"/>
          <p:nvPr/>
        </p:nvSpPr>
        <p:spPr>
          <a:xfrm>
            <a:off x="625191" y="1969670"/>
            <a:ext cx="10819698" cy="3046984"/>
          </a:xfrm>
          <a:prstGeom prst="rect">
            <a:avLst/>
          </a:prstGeom>
          <a:noFill/>
        </p:spPr>
        <p:txBody>
          <a:bodyPr wrap="square" lIns="0" tIns="45718" rIns="0" bIns="45718" rtlCol="0">
            <a:spAutoFit/>
          </a:bodyPr>
          <a:lstStyle/>
          <a:p>
            <a:pPr lvl="0" defTabSz="912201">
              <a:buClr>
                <a:prstClr val="white"/>
              </a:buClr>
              <a:defRPr/>
            </a:pPr>
            <a:r>
              <a:rPr lang="en-US" sz="2400" dirty="0">
                <a:solidFill>
                  <a:srgbClr val="FFFFFF"/>
                </a:solidFill>
                <a:latin typeface="Segoe UI Light" panose="020B0502040204020203" pitchFamily="34" charset="0"/>
                <a:cs typeface="Segoe UI Light" panose="020B0502040204020203" pitchFamily="34" charset="0"/>
              </a:rPr>
              <a:t>We have a follow up paper that leverages our taxonomy to build and evaluate </a:t>
            </a:r>
            <a:r>
              <a:rPr lang="en-US" sz="2400" dirty="0">
                <a:solidFill>
                  <a:srgbClr val="FFC000"/>
                </a:solidFill>
                <a:latin typeface="Segoe UI Semibold" panose="020B0702040204020203" pitchFamily="34" charset="0"/>
                <a:cs typeface="Segoe UI Semibold" panose="020B0702040204020203" pitchFamily="34" charset="0"/>
              </a:rPr>
              <a:t>VR sound accessibility prototypes </a:t>
            </a:r>
            <a:r>
              <a:rPr lang="en-US" sz="2400" dirty="0">
                <a:solidFill>
                  <a:srgbClr val="FFFFFF"/>
                </a:solidFill>
                <a:latin typeface="Segoe UI Light" panose="020B0502040204020203" pitchFamily="34" charset="0"/>
                <a:cs typeface="Segoe UI Light" panose="020B0502040204020203" pitchFamily="34" charset="0"/>
              </a:rPr>
              <a:t>for DHH users.</a:t>
            </a:r>
            <a:endParaRPr lang="en-US" sz="2200" dirty="0">
              <a:solidFill>
                <a:srgbClr val="FFC000"/>
              </a:solidFill>
              <a:latin typeface="Segoe UI Semibold" panose="020B0702040204020203" pitchFamily="34" charset="0"/>
              <a:cs typeface="Segoe UI Semibold" panose="020B0702040204020203" pitchFamily="34" charset="0"/>
            </a:endParaRPr>
          </a:p>
          <a:p>
            <a:pPr lvl="0" defTabSz="912201">
              <a:buClr>
                <a:prstClr val="white"/>
              </a:buClr>
              <a:defRPr/>
            </a:pPr>
            <a:endParaRPr lang="en-US" sz="2400" dirty="0">
              <a:solidFill>
                <a:srgbClr val="FFFFFF"/>
              </a:solidFill>
              <a:latin typeface="Segoe UI Light" panose="020B0502040204020203" pitchFamily="34" charset="0"/>
              <a:cs typeface="Segoe UI Light" panose="020B0502040204020203" pitchFamily="34" charset="0"/>
            </a:endParaRPr>
          </a:p>
          <a:p>
            <a:pPr lvl="0" defTabSz="912201">
              <a:buClr>
                <a:prstClr val="white"/>
              </a:buClr>
              <a:defRPr/>
            </a:pPr>
            <a:r>
              <a:rPr lang="en-US" sz="2400" dirty="0">
                <a:solidFill>
                  <a:srgbClr val="FFFFFF"/>
                </a:solidFill>
                <a:latin typeface="Segoe UI Light" panose="020B0502040204020203" pitchFamily="34" charset="0"/>
                <a:cs typeface="Segoe UI Light" panose="020B0502040204020203" pitchFamily="34" charset="0"/>
              </a:rPr>
              <a:t>Our taxonomy can help </a:t>
            </a:r>
            <a:r>
              <a:rPr lang="en-US" sz="2400" dirty="0">
                <a:solidFill>
                  <a:srgbClr val="FFC000"/>
                </a:solidFill>
                <a:latin typeface="Segoe UI Semibold" panose="020B0702040204020203" pitchFamily="34" charset="0"/>
                <a:cs typeface="Segoe UI Semibold" panose="020B0702040204020203" pitchFamily="34" charset="0"/>
              </a:rPr>
              <a:t>sound designers </a:t>
            </a:r>
            <a:r>
              <a:rPr lang="en-US" sz="2400" dirty="0">
                <a:solidFill>
                  <a:srgbClr val="FFFFFF"/>
                </a:solidFill>
                <a:latin typeface="Segoe UI Light" panose="020B0502040204020203" pitchFamily="34" charset="0"/>
                <a:cs typeface="Segoe UI Light" panose="020B0502040204020203" pitchFamily="34" charset="0"/>
              </a:rPr>
              <a:t>organize sounds in VR.</a:t>
            </a:r>
          </a:p>
          <a:p>
            <a:pPr lvl="0" defTabSz="912201">
              <a:buClr>
                <a:prstClr val="white"/>
              </a:buClr>
              <a:defRPr/>
            </a:pPr>
            <a:endParaRPr lang="en-US" sz="2400" dirty="0">
              <a:solidFill>
                <a:srgbClr val="FFFFFF"/>
              </a:solidFill>
              <a:latin typeface="Segoe UI Light" panose="020B0502040204020203" pitchFamily="34" charset="0"/>
              <a:cs typeface="Segoe UI Light" panose="020B0502040204020203" pitchFamily="34" charset="0"/>
            </a:endParaRPr>
          </a:p>
          <a:p>
            <a:pPr lvl="0" defTabSz="912201">
              <a:buClr>
                <a:prstClr val="white"/>
              </a:buClr>
              <a:defRPr/>
            </a:pPr>
            <a:r>
              <a:rPr lang="en-US" sz="2400" dirty="0">
                <a:solidFill>
                  <a:srgbClr val="FFFFFF"/>
                </a:solidFill>
                <a:latin typeface="Segoe UI Light" panose="020B0502040204020203" pitchFamily="34" charset="0"/>
                <a:cs typeface="Segoe UI Light" panose="020B0502040204020203" pitchFamily="34" charset="0"/>
              </a:rPr>
              <a:t>Our findings can benefit </a:t>
            </a:r>
            <a:r>
              <a:rPr lang="en-US" sz="2400" dirty="0">
                <a:solidFill>
                  <a:srgbClr val="FFC000"/>
                </a:solidFill>
                <a:latin typeface="Segoe UI Semibold" panose="020B0702040204020203" pitchFamily="34" charset="0"/>
                <a:cs typeface="Segoe UI Semibold" panose="020B0702040204020203" pitchFamily="34" charset="0"/>
              </a:rPr>
              <a:t>hearing users </a:t>
            </a:r>
            <a:r>
              <a:rPr lang="en-US" sz="2400" dirty="0">
                <a:solidFill>
                  <a:srgbClr val="FFFFFF"/>
                </a:solidFill>
                <a:latin typeface="Segoe UI Light" panose="020B0502040204020203" pitchFamily="34" charset="0"/>
                <a:cs typeface="Segoe UI Light" panose="020B0502040204020203" pitchFamily="34" charset="0"/>
              </a:rPr>
              <a:t>as well (</a:t>
            </a:r>
            <a:r>
              <a:rPr lang="en-US" sz="2400" i="1" dirty="0">
                <a:solidFill>
                  <a:srgbClr val="FFFFFF"/>
                </a:solidFill>
                <a:latin typeface="Segoe UI Light" panose="020B0502040204020203" pitchFamily="34" charset="0"/>
                <a:cs typeface="Segoe UI Light" panose="020B0502040204020203" pitchFamily="34" charset="0"/>
              </a:rPr>
              <a:t>e.g.,</a:t>
            </a:r>
            <a:r>
              <a:rPr lang="en-US" sz="2400" dirty="0">
                <a:solidFill>
                  <a:srgbClr val="FFFFFF"/>
                </a:solidFill>
                <a:latin typeface="Segoe UI Light" panose="020B0502040204020203" pitchFamily="34" charset="0"/>
                <a:cs typeface="Segoe UI Light" panose="020B0502040204020203" pitchFamily="34" charset="0"/>
              </a:rPr>
              <a:t> situational impairments).</a:t>
            </a:r>
          </a:p>
          <a:p>
            <a:pPr lvl="0" defTabSz="912201">
              <a:buClr>
                <a:prstClr val="white"/>
              </a:buClr>
              <a:defRPr/>
            </a:pPr>
            <a:endParaRPr lang="en-US" sz="2400" dirty="0">
              <a:solidFill>
                <a:srgbClr val="FFFFFF"/>
              </a:solidFill>
              <a:latin typeface="Segoe UI Light" panose="020B0502040204020203" pitchFamily="34" charset="0"/>
              <a:cs typeface="Segoe UI Light" panose="020B0502040204020203" pitchFamily="34" charset="0"/>
            </a:endParaRPr>
          </a:p>
          <a:p>
            <a:pPr lvl="0" defTabSz="912201">
              <a:buClr>
                <a:prstClr val="white"/>
              </a:buClr>
              <a:defRPr/>
            </a:pPr>
            <a:r>
              <a:rPr lang="en-US" sz="2400" dirty="0">
                <a:solidFill>
                  <a:srgbClr val="FFFFFF"/>
                </a:solidFill>
                <a:latin typeface="Segoe UI Light" panose="020B0502040204020203" pitchFamily="34" charset="0"/>
                <a:cs typeface="Segoe UI Light" panose="020B0502040204020203" pitchFamily="34" charset="0"/>
              </a:rPr>
              <a:t>Our work can also potentially support </a:t>
            </a:r>
            <a:r>
              <a:rPr lang="en-US" sz="2400" dirty="0">
                <a:solidFill>
                  <a:srgbClr val="FFC000"/>
                </a:solidFill>
                <a:latin typeface="Segoe UI Semibold" panose="020B0702040204020203" pitchFamily="34" charset="0"/>
                <a:cs typeface="Segoe UI Semibold" panose="020B0702040204020203" pitchFamily="34" charset="0"/>
              </a:rPr>
              <a:t>other disabilities </a:t>
            </a:r>
            <a:r>
              <a:rPr lang="en-US" sz="2400" dirty="0">
                <a:solidFill>
                  <a:srgbClr val="FFFFFF"/>
                </a:solidFill>
                <a:latin typeface="Segoe UI Light" panose="020B0502040204020203" pitchFamily="34" charset="0"/>
                <a:cs typeface="Segoe UI Light" panose="020B0502040204020203" pitchFamily="34" charset="0"/>
              </a:rPr>
              <a:t>(</a:t>
            </a:r>
            <a:r>
              <a:rPr lang="en-US" sz="2400" i="1" dirty="0">
                <a:solidFill>
                  <a:srgbClr val="FFFFFF"/>
                </a:solidFill>
                <a:latin typeface="Segoe UI Light" panose="020B0502040204020203" pitchFamily="34" charset="0"/>
                <a:cs typeface="Segoe UI Light" panose="020B0502040204020203" pitchFamily="34" charset="0"/>
              </a:rPr>
              <a:t>e.g.,</a:t>
            </a:r>
            <a:r>
              <a:rPr lang="en-US" sz="2400" dirty="0">
                <a:solidFill>
                  <a:srgbClr val="FFFFFF"/>
                </a:solidFill>
                <a:latin typeface="Segoe UI Light" panose="020B0502040204020203" pitchFamily="34" charset="0"/>
                <a:cs typeface="Segoe UI Light" panose="020B0502040204020203" pitchFamily="34" charset="0"/>
              </a:rPr>
              <a:t> sensory overload).</a:t>
            </a:r>
          </a:p>
        </p:txBody>
      </p:sp>
      <p:sp>
        <p:nvSpPr>
          <p:cNvPr id="44" name="TextBox 43">
            <a:extLst>
              <a:ext uri="{FF2B5EF4-FFF2-40B4-BE49-F238E27FC236}">
                <a16:creationId xmlns:a16="http://schemas.microsoft.com/office/drawing/2014/main" id="{83C25993-7AAE-4445-A3C6-D5B5CA66F00F}"/>
              </a:ext>
            </a:extLst>
          </p:cNvPr>
          <p:cNvSpPr txBox="1"/>
          <p:nvPr/>
        </p:nvSpPr>
        <p:spPr>
          <a:xfrm>
            <a:off x="495216" y="242985"/>
            <a:ext cx="120250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small"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Further Work</a:t>
            </a:r>
            <a:endParaRPr kumimoji="0" lang="en-US" sz="3200" b="0" i="1" u="none" strike="noStrike" kern="1200" cap="none" spc="0" normalizeH="0" baseline="0" noProof="0" dirty="0">
              <a:ln>
                <a:noFill/>
              </a:ln>
              <a:solidFill>
                <a:prstClr val="white">
                  <a:lumMod val="95000"/>
                </a:prstClr>
              </a:solidFill>
              <a:effectLst/>
              <a:uLnTx/>
              <a:uFillTx/>
              <a:latin typeface="Segoe UI Light" pitchFamily="34" charset="0"/>
              <a:ea typeface="+mn-ea"/>
              <a:cs typeface="+mn-cs"/>
            </a:endParaRPr>
          </a:p>
        </p:txBody>
      </p:sp>
    </p:spTree>
    <p:extLst>
      <p:ext uri="{BB962C8B-B14F-4D97-AF65-F5344CB8AC3E}">
        <p14:creationId xmlns:p14="http://schemas.microsoft.com/office/powerpoint/2010/main" val="423926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BlackOverlay"/>
          <p:cNvSpPr/>
          <p:nvPr/>
        </p:nvSpPr>
        <p:spPr>
          <a:xfrm>
            <a:off x="0" y="0"/>
            <a:ext cx="12191999" cy="6858000"/>
          </a:xfrm>
          <a:prstGeom prst="rect">
            <a:avLst/>
          </a:prstGeom>
          <a:solidFill>
            <a:schemeClr val="tx1">
              <a:lumMod val="85000"/>
              <a:lumOff val="1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Too often, accessibility is an afterthought.</a:t>
            </a:r>
            <a:endParaRPr kumimoji="0" lang="en-US" sz="3550" b="0" i="0" u="none" strike="noStrike" kern="1200" cap="none" spc="0" normalizeH="0" baseline="0" noProof="0" dirty="0">
              <a:ln>
                <a:noFill/>
              </a:ln>
              <a:solidFill>
                <a:srgbClr val="FFC000"/>
              </a:solidFill>
              <a:effectLst/>
              <a:uLnTx/>
              <a:uFillTx/>
              <a:latin typeface="Segoe UI Light" panose="020B0502040204020203" pitchFamily="34" charset="0"/>
              <a:ea typeface="+mn-ea"/>
              <a:cs typeface="Segoe UI Light" panose="020B0502040204020203" pitchFamily="34" charset="0"/>
            </a:endParaRPr>
          </a:p>
          <a:p>
            <a:pPr marL="0" marR="0" lvl="0" indent="0" algn="ctr" defTabSz="456039" rtl="0" eaLnBrk="1" fontAlgn="auto" latinLnBrk="0" hangingPunct="1">
              <a:lnSpc>
                <a:spcPct val="100000"/>
              </a:lnSpc>
              <a:spcBef>
                <a:spcPts val="0"/>
              </a:spcBef>
              <a:spcAft>
                <a:spcPts val="0"/>
              </a:spcAft>
              <a:buClrTx/>
              <a:buSzTx/>
              <a:buFontTx/>
              <a:buNone/>
              <a:tabLst/>
              <a:defRPr/>
            </a:pPr>
            <a:r>
              <a:rPr lang="en-US" sz="2900" dirty="0">
                <a:solidFill>
                  <a:prstClr val="white"/>
                </a:solidFill>
                <a:latin typeface="Segoe UI Light" panose="020B0502040204020203" pitchFamily="34" charset="0"/>
                <a:cs typeface="Segoe UI Light" panose="020B0502040204020203" pitchFamily="34" charset="0"/>
              </a:rPr>
              <a:t>VR technology is at a time when we can codify accessibility best-practices.</a:t>
            </a:r>
            <a:endParaRPr kumimoji="0" lang="en-US" sz="29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456039" rtl="0" eaLnBrk="1" fontAlgn="auto" latinLnBrk="0" hangingPunct="1">
              <a:lnSpc>
                <a:spcPct val="100000"/>
              </a:lnSpc>
              <a:spcBef>
                <a:spcPts val="0"/>
              </a:spcBef>
              <a:spcAft>
                <a:spcPts val="0"/>
              </a:spcAft>
              <a:buClrTx/>
              <a:buSzTx/>
              <a:buFontTx/>
              <a:buNone/>
              <a:tabLst/>
              <a:defRPr/>
            </a:pPr>
            <a:r>
              <a:rPr lang="en-US" sz="2900" dirty="0">
                <a:solidFill>
                  <a:prstClr val="white"/>
                </a:solidFill>
                <a:latin typeface="Segoe UI Light" panose="020B0502040204020203" pitchFamily="34" charset="0"/>
                <a:cs typeface="Segoe UI Light" panose="020B0502040204020203" pitchFamily="34" charset="0"/>
              </a:rPr>
              <a:t>In this talk, I have presented the first comprehensive look at sounds in VR.</a:t>
            </a:r>
          </a:p>
          <a:p>
            <a:pPr marL="0" marR="0" lvl="0" indent="0" algn="ctr" defTabSz="456039" rtl="0" eaLnBrk="1" fontAlgn="auto" latinLnBrk="0" hangingPunct="1">
              <a:lnSpc>
                <a:spcPct val="100000"/>
              </a:lnSpc>
              <a:spcBef>
                <a:spcPts val="0"/>
              </a:spcBef>
              <a:spcAft>
                <a:spcPts val="0"/>
              </a:spcAft>
              <a:buClrTx/>
              <a:buSzTx/>
              <a:buFontTx/>
              <a:buNone/>
              <a:tabLst/>
              <a:defRPr/>
            </a:pPr>
            <a:endParaRPr lang="en-US" sz="2900" dirty="0">
              <a:solidFill>
                <a:prstClr val="white"/>
              </a:solidFill>
              <a:latin typeface="Segoe UI Light" panose="020B0502040204020203" pitchFamily="34" charset="0"/>
              <a:cs typeface="Segoe UI Light" panose="020B0502040204020203" pitchFamily="34" charset="0"/>
            </a:endParaRPr>
          </a:p>
          <a:p>
            <a:pPr marL="0" marR="0" lvl="0" indent="0" algn="ctr" defTabSz="456039" rtl="0" eaLnBrk="1" fontAlgn="auto" latinLnBrk="0" hangingPunct="1">
              <a:lnSpc>
                <a:spcPct val="100000"/>
              </a:lnSpc>
              <a:spcBef>
                <a:spcPts val="0"/>
              </a:spcBef>
              <a:spcAft>
                <a:spcPts val="0"/>
              </a:spcAft>
              <a:buClrTx/>
              <a:buSzTx/>
              <a:buFontTx/>
              <a:buNone/>
              <a:tabLst/>
              <a:defRPr/>
            </a:pPr>
            <a:r>
              <a:rPr lang="en-US" sz="2900" i="1" dirty="0">
                <a:solidFill>
                  <a:prstClr val="white"/>
                </a:solidFill>
                <a:latin typeface="Segoe UI Light" panose="020B0502040204020203" pitchFamily="34" charset="0"/>
                <a:cs typeface="Segoe UI Light" panose="020B0502040204020203" pitchFamily="34" charset="0"/>
              </a:rPr>
              <a:t>…with a goal of supporting sound accessibility for DHH end-users.</a:t>
            </a:r>
          </a:p>
        </p:txBody>
      </p:sp>
    </p:spTree>
    <p:extLst>
      <p:ext uri="{BB962C8B-B14F-4D97-AF65-F5344CB8AC3E}">
        <p14:creationId xmlns:p14="http://schemas.microsoft.com/office/powerpoint/2010/main" val="147623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How to Become a VR Developer. We created a quick starter guide to ...">
            <a:extLst>
              <a:ext uri="{FF2B5EF4-FFF2-40B4-BE49-F238E27FC236}">
                <a16:creationId xmlns:a16="http://schemas.microsoft.com/office/drawing/2014/main" id="{98110BC8-FE5E-4573-97F5-36232BFDD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1" y="-1286933"/>
            <a:ext cx="12217400" cy="8144933"/>
          </a:xfrm>
          <a:prstGeom prst="rect">
            <a:avLst/>
          </a:prstGeom>
          <a:noFill/>
          <a:extLst>
            <a:ext uri="{909E8E84-426E-40DD-AFC4-6F175D3DCCD1}">
              <a14:hiddenFill xmlns:a14="http://schemas.microsoft.com/office/drawing/2010/main">
                <a:solidFill>
                  <a:srgbClr val="FFFFFF"/>
                </a:solidFill>
              </a14:hiddenFill>
            </a:ext>
          </a:extLst>
        </p:spPr>
      </p:pic>
      <p:sp>
        <p:nvSpPr>
          <p:cNvPr id="20" name="BlackOverlay"/>
          <p:cNvSpPr/>
          <p:nvPr/>
        </p:nvSpPr>
        <p:spPr>
          <a:xfrm>
            <a:off x="0" y="0"/>
            <a:ext cx="12191999" cy="68580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Calling out to VR researchers and practitioners!</a:t>
            </a:r>
            <a:endParaRPr kumimoji="0" lang="en-US" sz="4200" b="0" i="0" u="none" strike="noStrike" kern="1200" cap="none" spc="0" normalizeH="0" baseline="0" noProof="0" dirty="0">
              <a:ln>
                <a:noFill/>
              </a:ln>
              <a:solidFill>
                <a:srgbClr val="00B0F0"/>
              </a:solidFill>
              <a:effectLst/>
              <a:uLnTx/>
              <a:uFillTx/>
              <a:latin typeface="Segoe UI Light" panose="020B0502040204020203" pitchFamily="34" charset="0"/>
              <a:ea typeface="+mn-ea"/>
              <a:cs typeface="Segoe UI Light" panose="020B0502040204020203" pitchFamily="34" charset="0"/>
            </a:endParaRPr>
          </a:p>
          <a:p>
            <a:pPr marL="0" marR="0" lvl="0" indent="0" algn="ctr" defTabSz="456039"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Segoe UI Light" panose="020B0502040204020203" pitchFamily="34" charset="0"/>
                <a:cs typeface="Segoe UI Light" panose="020B0502040204020203" pitchFamily="34" charset="0"/>
              </a:rPr>
              <a:t>Let’s continue to enhance sound accessibility in VR by spreading awareness, developing guidelines, and innovating accessible interfaces. </a:t>
            </a:r>
          </a:p>
        </p:txBody>
      </p:sp>
    </p:spTree>
    <p:extLst>
      <p:ext uri="{BB962C8B-B14F-4D97-AF65-F5344CB8AC3E}">
        <p14:creationId xmlns:p14="http://schemas.microsoft.com/office/powerpoint/2010/main" val="22159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The Great &quot;Too Windy to Play&quot; Hoax (And How It's Costing You Points if Not  Games &amp; Matches) - Pickleball Strategies, Tips and Tricks; Pickleball  Lessons, Coaching, Clinics and Bootcamps">
            <a:extLst>
              <a:ext uri="{FF2B5EF4-FFF2-40B4-BE49-F238E27FC236}">
                <a16:creationId xmlns:a16="http://schemas.microsoft.com/office/drawing/2014/main" id="{A47AD8C5-A359-40A1-B091-2B018F950E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350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platoon 2 gets dirty.">
            <a:extLst>
              <a:ext uri="{FF2B5EF4-FFF2-40B4-BE49-F238E27FC236}">
                <a16:creationId xmlns:a16="http://schemas.microsoft.com/office/drawing/2014/main" id="{F84266EC-4937-4FC9-B76F-10480EC0E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676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2" descr="Call of Duty: Warzone Footsteps Audio Fix Coming">
            <a:extLst>
              <a:ext uri="{FF2B5EF4-FFF2-40B4-BE49-F238E27FC236}">
                <a16:creationId xmlns:a16="http://schemas.microsoft.com/office/drawing/2014/main" id="{51611795-F2EE-4D69-890D-5F997AC167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 r="2" b="2"/>
          <a:stretch/>
        </p:blipFill>
        <p:spPr bwMode="auto">
          <a:xfrm>
            <a:off x="-8741" y="3428980"/>
            <a:ext cx="6110329" cy="3428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he Great &quot;Too Windy to Play&quot; Hoax (And How It's Costing You Points if Not  Games &amp; Matches) - Pickleball Strategies, Tips and Tricks; Pickleball  Lessons, Coaching, Clinics and Bootcamps">
            <a:extLst>
              <a:ext uri="{FF2B5EF4-FFF2-40B4-BE49-F238E27FC236}">
                <a16:creationId xmlns:a16="http://schemas.microsoft.com/office/drawing/2014/main" id="{3C795485-98CE-4D6B-94A1-8FB937A467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53"/>
          <a:stretch/>
        </p:blipFill>
        <p:spPr bwMode="auto">
          <a:xfrm>
            <a:off x="6095239"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platoon 2 gets dirty.">
            <a:extLst>
              <a:ext uri="{FF2B5EF4-FFF2-40B4-BE49-F238E27FC236}">
                <a16:creationId xmlns:a16="http://schemas.microsoft.com/office/drawing/2014/main" id="{7EF755B2-CB91-4ED9-9B35-E2271944AE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 r="2" b="2"/>
          <a:stretch/>
        </p:blipFill>
        <p:spPr bwMode="auto">
          <a:xfrm>
            <a:off x="6095239" y="3428990"/>
            <a:ext cx="609904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WaveVR – The Music VR Social Platform – Virtual Reality Times">
            <a:extLst>
              <a:ext uri="{FF2B5EF4-FFF2-40B4-BE49-F238E27FC236}">
                <a16:creationId xmlns:a16="http://schemas.microsoft.com/office/drawing/2014/main" id="{FA5DB5A1-2361-4B66-B7CE-91BD8EE31D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 r="2" b="2"/>
          <a:stretch/>
        </p:blipFill>
        <p:spPr bwMode="auto">
          <a:xfrm>
            <a:off x="-10160" y="-10200"/>
            <a:ext cx="6110329" cy="343918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910942B2-B438-4E79-8CBB-06C01E9E6EDE}"/>
              </a:ext>
            </a:extLst>
          </p:cNvPr>
          <p:cNvSpPr/>
          <p:nvPr/>
        </p:nvSpPr>
        <p:spPr>
          <a:xfrm>
            <a:off x="-25608" y="0"/>
            <a:ext cx="12216084"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15" name="BlackOverlay">
            <a:extLst>
              <a:ext uri="{FF2B5EF4-FFF2-40B4-BE49-F238E27FC236}">
                <a16:creationId xmlns:a16="http://schemas.microsoft.com/office/drawing/2014/main" id="{E9BD8DE1-953E-4D83-A2AA-401D2DD643DA}"/>
              </a:ext>
            </a:extLst>
          </p:cNvPr>
          <p:cNvSpPr/>
          <p:nvPr/>
        </p:nvSpPr>
        <p:spPr>
          <a:xfrm>
            <a:off x="2870305" y="2704146"/>
            <a:ext cx="7007191" cy="1470027"/>
          </a:xfrm>
          <a:prstGeom prst="rect">
            <a:avLst/>
          </a:prstGeom>
          <a:no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18" rIns="91246" bIns="45718" numCol="1" spcCol="0" rtlCol="0" fromWordArt="0" anchor="ctr" anchorCtr="0" forceAA="0" compatLnSpc="1">
            <a:prstTxWarp prst="textNoShape">
              <a:avLst/>
            </a:prstTxWarp>
            <a:noAutofit/>
          </a:bodyPr>
          <a:lstStyle/>
          <a:p>
            <a:pPr lvl="0" defTabSz="456039">
              <a:defRPr/>
            </a:pPr>
            <a:r>
              <a:rPr lang="en-US" sz="2600" dirty="0">
                <a:solidFill>
                  <a:srgbClr val="F0DD74"/>
                </a:solidFill>
                <a:highlight>
                  <a:srgbClr val="000000"/>
                </a:highlight>
                <a:latin typeface="Segoe UI Semibold" panose="020B0702040204020203" pitchFamily="34" charset="0"/>
                <a:cs typeface="Segoe UI Semibold" panose="020B0702040204020203" pitchFamily="34" charset="0"/>
              </a:rPr>
              <a:t>For many deaf and hard-of-hearing (DHH) people, these sounds and the information they convey may not be accessible, which may limit their VR experience. </a:t>
            </a:r>
          </a:p>
        </p:txBody>
      </p:sp>
    </p:spTree>
    <p:extLst>
      <p:ext uri="{BB962C8B-B14F-4D97-AF65-F5344CB8AC3E}">
        <p14:creationId xmlns:p14="http://schemas.microsoft.com/office/powerpoint/2010/main" val="1687321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How Can Developers Build Accessibility Bridges for Deafness and ...">
            <a:extLst>
              <a:ext uri="{FF2B5EF4-FFF2-40B4-BE49-F238E27FC236}">
                <a16:creationId xmlns:a16="http://schemas.microsoft.com/office/drawing/2014/main" id="{E9D8433A-B2B8-458E-A748-D19CD1A6F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299" y="0"/>
            <a:ext cx="144114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55C1D2B-D884-483F-A195-98211A64838D}"/>
              </a:ext>
            </a:extLst>
          </p:cNvPr>
          <p:cNvSpPr/>
          <p:nvPr/>
        </p:nvSpPr>
        <p:spPr>
          <a:xfrm>
            <a:off x="-24084" y="0"/>
            <a:ext cx="12216084"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57617E9E-2087-4E6B-97F5-087D384DB795}"/>
              </a:ext>
            </a:extLst>
          </p:cNvPr>
          <p:cNvSpPr txBox="1"/>
          <p:nvPr/>
        </p:nvSpPr>
        <p:spPr>
          <a:xfrm>
            <a:off x="540050" y="2295049"/>
            <a:ext cx="10905067" cy="1028295"/>
          </a:xfrm>
          <a:prstGeom prst="rect">
            <a:avLst/>
          </a:prstGeom>
          <a:noFill/>
        </p:spPr>
        <p:txBody>
          <a:bodyPr wrap="square">
            <a:spAutoFit/>
          </a:bodyPr>
          <a:lstStyle/>
          <a:p>
            <a:pPr marL="0" marR="0" lvl="0" indent="0" algn="ctr" defTabSz="914400" rtl="0" eaLnBrk="1" fontAlgn="auto" latinLnBrk="0" hangingPunct="1">
              <a:lnSpc>
                <a:spcPct val="110000"/>
              </a:lnSpc>
              <a:spcBef>
                <a:spcPts val="0"/>
              </a:spcBef>
              <a:spcAft>
                <a:spcPts val="600"/>
              </a:spcAft>
              <a:buClrTx/>
              <a:buSzTx/>
              <a:buFontTx/>
              <a:buNone/>
              <a:tabLst/>
              <a:defRPr/>
            </a:pPr>
            <a:r>
              <a:rPr lang="en-US" sz="5400" dirty="0">
                <a:solidFill>
                  <a:srgbClr val="00B0F0"/>
                </a:solidFill>
                <a:latin typeface="Segoe UI Semibold" panose="020B0702040204020203" pitchFamily="34" charset="0"/>
                <a:cs typeface="Segoe UI Semibold" panose="020B0702040204020203" pitchFamily="34" charset="0"/>
              </a:rPr>
              <a:t>Big </a:t>
            </a:r>
            <a:r>
              <a:rPr lang="en-US" sz="6000" dirty="0">
                <a:solidFill>
                  <a:srgbClr val="00B0F0"/>
                </a:solidFill>
                <a:latin typeface="Segoe UI Semibold" panose="020B0702040204020203" pitchFamily="34" charset="0"/>
                <a:cs typeface="Segoe UI Semibold" panose="020B0702040204020203" pitchFamily="34" charset="0"/>
              </a:rPr>
              <a:t>Research</a:t>
            </a:r>
            <a:r>
              <a:rPr lang="en-US" sz="5400" dirty="0">
                <a:solidFill>
                  <a:srgbClr val="00B0F0"/>
                </a:solidFill>
                <a:latin typeface="Segoe UI Semibold" panose="020B0702040204020203" pitchFamily="34" charset="0"/>
                <a:cs typeface="Segoe UI Semibold" panose="020B0702040204020203" pitchFamily="34" charset="0"/>
              </a:rPr>
              <a:t> Goal</a:t>
            </a:r>
            <a:endParaRPr lang="en-US" sz="4400" dirty="0">
              <a:solidFill>
                <a:srgbClr val="00B0F0"/>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919E1715-7178-44FD-9E3E-B8E36C61D0B2}"/>
              </a:ext>
            </a:extLst>
          </p:cNvPr>
          <p:cNvSpPr txBox="1"/>
          <p:nvPr/>
        </p:nvSpPr>
        <p:spPr>
          <a:xfrm>
            <a:off x="2390864" y="3464216"/>
            <a:ext cx="7203440" cy="1393458"/>
          </a:xfrm>
          <a:prstGeom prst="rect">
            <a:avLst/>
          </a:prstGeom>
          <a:noFill/>
        </p:spPr>
        <p:txBody>
          <a:bodyPr wrap="square">
            <a:spAutoFit/>
          </a:bodyPr>
          <a:lstStyle/>
          <a:p>
            <a:pPr marL="0" marR="0" lvl="0" indent="0" algn="ctr" defTabSz="914400" rtl="0" eaLnBrk="1" fontAlgn="auto" latinLnBrk="0" hangingPunct="1">
              <a:lnSpc>
                <a:spcPct val="110000"/>
              </a:lnSpc>
              <a:spcBef>
                <a:spcPts val="50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 to make sounds in VR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accessible to DHH people?</a:t>
            </a:r>
          </a:p>
        </p:txBody>
      </p:sp>
      <p:cxnSp>
        <p:nvCxnSpPr>
          <p:cNvPr id="15" name="Straight Connector 14">
            <a:extLst>
              <a:ext uri="{FF2B5EF4-FFF2-40B4-BE49-F238E27FC236}">
                <a16:creationId xmlns:a16="http://schemas.microsoft.com/office/drawing/2014/main" id="{3A4B8771-64CE-4DD8-BD8F-5516E3FF039E}"/>
              </a:ext>
            </a:extLst>
          </p:cNvPr>
          <p:cNvCxnSpPr>
            <a:cxnSpLocks/>
          </p:cNvCxnSpPr>
          <p:nvPr/>
        </p:nvCxnSpPr>
        <p:spPr>
          <a:xfrm>
            <a:off x="2535009" y="3445328"/>
            <a:ext cx="6915150"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228059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5C1D2B-D884-483F-A195-98211A64838D}"/>
              </a:ext>
            </a:extLst>
          </p:cNvPr>
          <p:cNvSpPr/>
          <p:nvPr/>
        </p:nvSpPr>
        <p:spPr>
          <a:xfrm>
            <a:off x="-24084" y="-16328"/>
            <a:ext cx="12216084"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57617E9E-2087-4E6B-97F5-087D384DB795}"/>
              </a:ext>
            </a:extLst>
          </p:cNvPr>
          <p:cNvSpPr txBox="1"/>
          <p:nvPr/>
        </p:nvSpPr>
        <p:spPr>
          <a:xfrm>
            <a:off x="540051" y="2307728"/>
            <a:ext cx="10905067" cy="2548262"/>
          </a:xfrm>
          <a:prstGeom prst="rect">
            <a:avLst/>
          </a:prstGeom>
          <a:noFill/>
        </p:spPr>
        <p:txBody>
          <a:bodyPr wrap="square">
            <a:spAutoFit/>
          </a:bodyPr>
          <a:lstStyle/>
          <a:p>
            <a:pPr marL="0" marR="0" lvl="0" indent="0" algn="ctr" defTabSz="914400" rtl="0" eaLnBrk="1" fontAlgn="auto" latinLnBrk="0" hangingPunct="1">
              <a:lnSpc>
                <a:spcPct val="110000"/>
              </a:lnSpc>
              <a:spcBef>
                <a:spcPts val="0"/>
              </a:spcBef>
              <a:spcAft>
                <a:spcPts val="1100"/>
              </a:spcAft>
              <a:buClrTx/>
              <a:buSzTx/>
              <a:buFontTx/>
              <a:buNone/>
              <a:tabLst/>
              <a:defRPr/>
            </a:pPr>
            <a:r>
              <a:rPr lang="en-US" sz="6000" dirty="0">
                <a:solidFill>
                  <a:srgbClr val="FFC000"/>
                </a:solidFill>
                <a:latin typeface="Segoe UI Semibold" panose="020B0702040204020203" pitchFamily="34" charset="0"/>
                <a:cs typeface="Segoe UI Semibold" panose="020B0702040204020203" pitchFamily="34" charset="0"/>
              </a:rPr>
              <a:t>This Paper’s Focus</a:t>
            </a:r>
            <a:endParaRPr lang="en-US" sz="4800" dirty="0">
              <a:solidFill>
                <a:srgbClr val="FFC000"/>
              </a:solidFill>
              <a:latin typeface="Segoe UI Light" panose="020B0502040204020203" pitchFamily="34" charset="0"/>
              <a:cs typeface="Segoe UI Light" panose="020B0502040204020203" pitchFamily="34" charset="0"/>
            </a:endParaRPr>
          </a:p>
          <a:p>
            <a:pPr marL="0" marR="0" lvl="0" indent="0" algn="ctr" defTabSz="914400" rtl="0" eaLnBrk="1" fontAlgn="auto" latinLnBrk="0" hangingPunct="1">
              <a:lnSpc>
                <a:spcPct val="110000"/>
              </a:lnSpc>
              <a:spcBef>
                <a:spcPts val="500"/>
              </a:spcBef>
              <a:spcAft>
                <a:spcPts val="0"/>
              </a:spcAft>
              <a:buClrTx/>
              <a:buSzTx/>
              <a:buFontTx/>
              <a:buNone/>
              <a:tabLst/>
              <a:defRPr/>
            </a:pPr>
            <a:r>
              <a:rPr lang="en-US" sz="3600" dirty="0">
                <a:solidFill>
                  <a:prstClr val="white"/>
                </a:solidFill>
                <a:latin typeface="Segoe UI Light" panose="020B0502040204020203" pitchFamily="34" charset="0"/>
                <a:cs typeface="Segoe UI Light" panose="020B0502040204020203" pitchFamily="34" charset="0"/>
              </a:rPr>
              <a:t>What all sounds are there in VR and </a:t>
            </a:r>
          </a:p>
          <a:p>
            <a:pPr marL="0" marR="0" lvl="0" indent="0" algn="ctr" defTabSz="914400" rtl="0" eaLnBrk="1" fontAlgn="auto" latinLnBrk="0" hangingPunct="1">
              <a:lnSpc>
                <a:spcPct val="110000"/>
              </a:lnSpc>
              <a:spcBef>
                <a:spcPts val="500"/>
              </a:spcBef>
              <a:spcAft>
                <a:spcPts val="0"/>
              </a:spcAft>
              <a:buClrTx/>
              <a:buSzTx/>
              <a:buFontTx/>
              <a:buNone/>
              <a:tabLst/>
              <a:defRPr/>
            </a:pPr>
            <a:r>
              <a:rPr lang="en-US" sz="3600" dirty="0">
                <a:solidFill>
                  <a:prstClr val="white"/>
                </a:solidFill>
                <a:latin typeface="Segoe UI Light" panose="020B0502040204020203" pitchFamily="34" charset="0"/>
                <a:cs typeface="Segoe UI Light" panose="020B0502040204020203" pitchFamily="34" charset="0"/>
              </a:rPr>
              <a:t>how are these sounds designed?</a:t>
            </a:r>
          </a:p>
        </p:txBody>
      </p:sp>
      <p:cxnSp>
        <p:nvCxnSpPr>
          <p:cNvPr id="5" name="Straight Connector 4">
            <a:extLst>
              <a:ext uri="{FF2B5EF4-FFF2-40B4-BE49-F238E27FC236}">
                <a16:creationId xmlns:a16="http://schemas.microsoft.com/office/drawing/2014/main" id="{258D8CB9-66A8-4B05-9E33-C0C9C8913DFB}"/>
              </a:ext>
            </a:extLst>
          </p:cNvPr>
          <p:cNvCxnSpPr>
            <a:cxnSpLocks/>
          </p:cNvCxnSpPr>
          <p:nvPr/>
        </p:nvCxnSpPr>
        <p:spPr>
          <a:xfrm>
            <a:off x="2535009" y="3445328"/>
            <a:ext cx="6915150"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197778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Microsoft will bring cloud gaming service to iOS and PC via web browser in  spring 2021 - GeekWire">
            <a:extLst>
              <a:ext uri="{FF2B5EF4-FFF2-40B4-BE49-F238E27FC236}">
                <a16:creationId xmlns:a16="http://schemas.microsoft.com/office/drawing/2014/main" id="{1F0BA3E7-1E02-4D82-93EF-9F4B19D4E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55C1D2B-D884-483F-A195-98211A64838D}"/>
              </a:ext>
            </a:extLst>
          </p:cNvPr>
          <p:cNvSpPr/>
          <p:nvPr/>
        </p:nvSpPr>
        <p:spPr>
          <a:xfrm>
            <a:off x="0" y="0"/>
            <a:ext cx="12216084"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57617E9E-2087-4E6B-97F5-087D384DB795}"/>
              </a:ext>
            </a:extLst>
          </p:cNvPr>
          <p:cNvSpPr txBox="1"/>
          <p:nvPr/>
        </p:nvSpPr>
        <p:spPr>
          <a:xfrm>
            <a:off x="468689" y="1213713"/>
            <a:ext cx="10905067" cy="4111638"/>
          </a:xfrm>
          <a:prstGeom prst="rect">
            <a:avLst/>
          </a:prstGeom>
          <a:noFill/>
        </p:spPr>
        <p:txBody>
          <a:bodyPr wrap="square">
            <a:spAutoFit/>
          </a:bodyPr>
          <a:lstStyle/>
          <a:p>
            <a:pPr marL="0" marR="0" lvl="0" indent="0" algn="ctr" defTabSz="914400" rtl="0" eaLnBrk="1" fontAlgn="auto" latinLnBrk="0" hangingPunct="1">
              <a:lnSpc>
                <a:spcPct val="110000"/>
              </a:lnSpc>
              <a:spcBef>
                <a:spcPts val="0"/>
              </a:spcBef>
              <a:spcAft>
                <a:spcPts val="600"/>
              </a:spcAft>
              <a:buClrTx/>
              <a:buSzTx/>
              <a:buFontTx/>
              <a:buNone/>
              <a:tabLst/>
              <a:defRPr/>
            </a:pPr>
            <a:r>
              <a:rPr lang="en-US" sz="6000" dirty="0">
                <a:solidFill>
                  <a:schemeClr val="bg1"/>
                </a:solidFill>
                <a:latin typeface="Segoe UI Light" panose="020B0502040204020203" pitchFamily="34" charset="0"/>
                <a:cs typeface="Segoe UI Light" panose="020B0502040204020203" pitchFamily="34" charset="0"/>
              </a:rPr>
              <a:t>Design and evaluation of a </a:t>
            </a:r>
          </a:p>
          <a:p>
            <a:pPr marL="0" marR="0" lvl="0" indent="0" algn="ctr" defTabSz="914400" rtl="0" eaLnBrk="1" fontAlgn="auto" latinLnBrk="0" hangingPunct="1">
              <a:lnSpc>
                <a:spcPct val="110000"/>
              </a:lnSpc>
              <a:spcBef>
                <a:spcPts val="0"/>
              </a:spcBef>
              <a:spcAft>
                <a:spcPts val="600"/>
              </a:spcAft>
              <a:buClrTx/>
              <a:buSzTx/>
              <a:buFontTx/>
              <a:buNone/>
              <a:tabLst/>
              <a:defRPr/>
            </a:pPr>
            <a:r>
              <a:rPr lang="en-US" sz="6000" dirty="0">
                <a:solidFill>
                  <a:srgbClr val="FFC000"/>
                </a:solidFill>
                <a:latin typeface="Segoe UI Semibold" panose="020B0702040204020203" pitchFamily="34" charset="0"/>
                <a:cs typeface="Segoe UI Semibold" panose="020B0702040204020203" pitchFamily="34" charset="0"/>
              </a:rPr>
              <a:t>novel taxonomy</a:t>
            </a:r>
            <a:r>
              <a:rPr lang="en-US" sz="6000" dirty="0">
                <a:solidFill>
                  <a:srgbClr val="FFC000"/>
                </a:solidFill>
                <a:latin typeface="Segoe UI Light" panose="020B0502040204020203" pitchFamily="34" charset="0"/>
                <a:cs typeface="Segoe UI Light" panose="020B0502040204020203" pitchFamily="34" charset="0"/>
              </a:rPr>
              <a:t> </a:t>
            </a:r>
            <a:r>
              <a:rPr lang="en-US" sz="6000" dirty="0">
                <a:solidFill>
                  <a:schemeClr val="bg1"/>
                </a:solidFill>
                <a:latin typeface="Segoe UI Light" panose="020B0502040204020203" pitchFamily="34" charset="0"/>
                <a:cs typeface="Segoe UI Light" panose="020B0502040204020203" pitchFamily="34" charset="0"/>
              </a:rPr>
              <a:t>to organize and discuss VR sounds.</a:t>
            </a:r>
            <a:endParaRPr lang="en-US" sz="2800" dirty="0">
              <a:solidFill>
                <a:schemeClr val="bg1"/>
              </a:solidFill>
              <a:latin typeface="Segoe UI Light" panose="020B0502040204020203" pitchFamily="34" charset="0"/>
              <a:cs typeface="Segoe UI Light" panose="020B0502040204020203" pitchFamily="34" charset="0"/>
            </a:endParaRPr>
          </a:p>
          <a:p>
            <a:pPr marL="0" marR="0" lvl="0" indent="0" algn="ctr" defTabSz="914400" rtl="0" eaLnBrk="1" fontAlgn="auto" latinLnBrk="0" hangingPunct="1">
              <a:lnSpc>
                <a:spcPct val="110000"/>
              </a:lnSpc>
              <a:spcBef>
                <a:spcPts val="0"/>
              </a:spcBef>
              <a:spcAft>
                <a:spcPts val="600"/>
              </a:spcAft>
              <a:buClrTx/>
              <a:buSzTx/>
              <a:buFontTx/>
              <a:buNone/>
              <a:tabLst/>
              <a:defRPr/>
            </a:pPr>
            <a:endParaRPr lang="en-US" dirty="0">
              <a:solidFill>
                <a:schemeClr val="bg1"/>
              </a:solidFill>
              <a:latin typeface="Segoe UI Light" panose="020B0502040204020203" pitchFamily="34" charset="0"/>
              <a:cs typeface="Segoe UI Light" panose="020B0502040204020203" pitchFamily="34" charset="0"/>
            </a:endParaRPr>
          </a:p>
          <a:p>
            <a:pPr marL="0" marR="0" lvl="0" indent="0" algn="ctr" defTabSz="914400" rtl="0" eaLnBrk="1" fontAlgn="auto" latinLnBrk="0" hangingPunct="1">
              <a:lnSpc>
                <a:spcPct val="110000"/>
              </a:lnSpc>
              <a:spcBef>
                <a:spcPts val="0"/>
              </a:spcBef>
              <a:spcAft>
                <a:spcPts val="600"/>
              </a:spcAft>
              <a:buClrTx/>
              <a:buSzTx/>
              <a:buFontTx/>
              <a:buNone/>
              <a:tabLst/>
              <a:defRPr/>
            </a:pPr>
            <a:r>
              <a:rPr lang="en-US" sz="2800" i="1" dirty="0">
                <a:solidFill>
                  <a:schemeClr val="bg1"/>
                </a:solidFill>
                <a:latin typeface="Segoe UI Light" panose="020B0502040204020203" pitchFamily="34" charset="0"/>
                <a:cs typeface="Segoe UI Light" panose="020B0502040204020203" pitchFamily="34" charset="0"/>
              </a:rPr>
              <a:t>…with a long-term goal to make VR accessible to DHH people.</a:t>
            </a:r>
            <a:endParaRPr lang="en-US" i="1"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28709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3EF7EF35CB724DA3393C9EC50D1D5D" ma:contentTypeVersion="12" ma:contentTypeDescription="Create a new document." ma:contentTypeScope="" ma:versionID="d972195657c754d59472bb6ea07b055f">
  <xsd:schema xmlns:xsd="http://www.w3.org/2001/XMLSchema" xmlns:xs="http://www.w3.org/2001/XMLSchema" xmlns:p="http://schemas.microsoft.com/office/2006/metadata/properties" xmlns:ns2="b245eed8-bb7d-4eac-a670-423f4b87103a" xmlns:ns3="35a6dbdb-0c31-4964-9ec3-2ed17bed71f4" targetNamespace="http://schemas.microsoft.com/office/2006/metadata/properties" ma:root="true" ma:fieldsID="fa53d90480033a9d5208ea133ed9e2e3" ns2:_="" ns3:_="">
    <xsd:import namespace="b245eed8-bb7d-4eac-a670-423f4b87103a"/>
    <xsd:import namespace="35a6dbdb-0c31-4964-9ec3-2ed17bed71f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45eed8-bb7d-4eac-a670-423f4b87103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a6dbdb-0c31-4964-9ec3-2ed17bed71f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fals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AutoTags xmlns="35a6dbdb-0c31-4964-9ec3-2ed17bed71f4" xsi:nil="true"/>
  </documentManagement>
</p:properties>
</file>

<file path=customXml/itemProps1.xml><?xml version="1.0" encoding="utf-8"?>
<ds:datastoreItem xmlns:ds="http://schemas.openxmlformats.org/officeDocument/2006/customXml" ds:itemID="{696F870D-AD17-419B-9239-098970A8DF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45eed8-bb7d-4eac-a670-423f4b87103a"/>
    <ds:schemaRef ds:uri="35a6dbdb-0c31-4964-9ec3-2ed17bed71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E23D86-57BC-4679-9C1C-47E652F71507}">
  <ds:schemaRefs>
    <ds:schemaRef ds:uri="http://schemas.microsoft.com/sharepoint/v3/contenttype/forms"/>
  </ds:schemaRefs>
</ds:datastoreItem>
</file>

<file path=customXml/itemProps3.xml><?xml version="1.0" encoding="utf-8"?>
<ds:datastoreItem xmlns:ds="http://schemas.openxmlformats.org/officeDocument/2006/customXml" ds:itemID="{E1396E46-ADBB-477F-B8BD-B1F0EF499F74}">
  <ds:schemaRefs>
    <ds:schemaRef ds:uri="b245eed8-bb7d-4eac-a670-423f4b87103a"/>
    <ds:schemaRef ds:uri="http://schemas.microsoft.com/office/2006/documentManagement/types"/>
    <ds:schemaRef ds:uri="http://purl.org/dc/dcmitype/"/>
    <ds:schemaRef ds:uri="http://schemas.microsoft.com/office/infopath/2007/PartnerControls"/>
    <ds:schemaRef ds:uri="http://purl.org/dc/terms/"/>
    <ds:schemaRef ds:uri="35a6dbdb-0c31-4964-9ec3-2ed17bed71f4"/>
    <ds:schemaRef ds:uri="http://schemas.openxmlformats.org/package/2006/metadata/core-properties"/>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1141</TotalTime>
  <Words>5291</Words>
  <Application>Microsoft Office PowerPoint</Application>
  <PresentationFormat>Widescreen</PresentationFormat>
  <Paragraphs>422</Paragraphs>
  <Slides>36</Slides>
  <Notes>36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36</vt:i4>
      </vt:variant>
    </vt:vector>
  </HeadingPairs>
  <TitlesOfParts>
    <vt:vector size="48" baseType="lpstr">
      <vt:lpstr>Arial</vt:lpstr>
      <vt:lpstr>Calibri</vt:lpstr>
      <vt:lpstr>Calibri Light</vt:lpstr>
      <vt:lpstr>Courier New</vt:lpstr>
      <vt:lpstr>Raavi</vt:lpstr>
      <vt:lpstr>Segoe Condensed</vt:lpstr>
      <vt:lpstr>Segoe UI Light</vt:lpstr>
      <vt:lpstr>Segoe UI Semibold</vt:lpstr>
      <vt:lpstr>Office Theme</vt:lpstr>
      <vt:lpstr>17_Office Theme</vt:lpstr>
      <vt:lpstr>12_Office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Build and Evaluate our Taxonomy…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Dhruv Jain</dc:creator>
  <cp:lastModifiedBy>Dhruv Jain</cp:lastModifiedBy>
  <cp:revision>71</cp:revision>
  <dcterms:created xsi:type="dcterms:W3CDTF">2020-07-29T21:36:20Z</dcterms:created>
  <dcterms:modified xsi:type="dcterms:W3CDTF">2021-07-01T23:02:15Z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0x010100243EF7EF35CB724DA3393C9EC50D1D5D</vt:lpwstr>
  </property>
</Properties>
</file>